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41"/>
  </p:notesMasterIdLst>
  <p:handoutMasterIdLst>
    <p:handoutMasterId r:id="rId42"/>
  </p:handoutMasterIdLst>
  <p:sldIdLst>
    <p:sldId id="318" r:id="rId2"/>
    <p:sldId id="339" r:id="rId3"/>
    <p:sldId id="340" r:id="rId4"/>
    <p:sldId id="343" r:id="rId5"/>
    <p:sldId id="344" r:id="rId6"/>
    <p:sldId id="341" r:id="rId7"/>
    <p:sldId id="342" r:id="rId8"/>
    <p:sldId id="345" r:id="rId9"/>
    <p:sldId id="346" r:id="rId10"/>
    <p:sldId id="347" r:id="rId11"/>
    <p:sldId id="348" r:id="rId12"/>
    <p:sldId id="349" r:id="rId13"/>
    <p:sldId id="350" r:id="rId14"/>
    <p:sldId id="351" r:id="rId15"/>
    <p:sldId id="352" r:id="rId16"/>
    <p:sldId id="353" r:id="rId17"/>
    <p:sldId id="354" r:id="rId18"/>
    <p:sldId id="355" r:id="rId19"/>
    <p:sldId id="356" r:id="rId20"/>
    <p:sldId id="357" r:id="rId21"/>
    <p:sldId id="358" r:id="rId22"/>
    <p:sldId id="359" r:id="rId23"/>
    <p:sldId id="360" r:id="rId24"/>
    <p:sldId id="361" r:id="rId25"/>
    <p:sldId id="363" r:id="rId26"/>
    <p:sldId id="362" r:id="rId27"/>
    <p:sldId id="364" r:id="rId28"/>
    <p:sldId id="365" r:id="rId29"/>
    <p:sldId id="366" r:id="rId30"/>
    <p:sldId id="367" r:id="rId31"/>
    <p:sldId id="368" r:id="rId32"/>
    <p:sldId id="369" r:id="rId33"/>
    <p:sldId id="370" r:id="rId34"/>
    <p:sldId id="371" r:id="rId35"/>
    <p:sldId id="372" r:id="rId36"/>
    <p:sldId id="373" r:id="rId37"/>
    <p:sldId id="374" r:id="rId38"/>
    <p:sldId id="375" r:id="rId39"/>
    <p:sldId id="376" r:id="rId40"/>
  </p:sldIdLst>
  <p:sldSz cx="12188825" cy="6858000"/>
  <p:notesSz cx="6858000" cy="9144000"/>
  <p:custDataLst>
    <p:tags r:id="rId43"/>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orient="horz" pos="4030">
          <p15:clr>
            <a:srgbClr val="A4A3A4"/>
          </p15:clr>
        </p15:guide>
        <p15:guide id="3" orient="horz" pos="1152">
          <p15:clr>
            <a:srgbClr val="A4A3A4"/>
          </p15:clr>
        </p15:guide>
        <p15:guide id="4" orient="horz" pos="1018">
          <p15:clr>
            <a:srgbClr val="A4A3A4"/>
          </p15:clr>
        </p15:guide>
        <p15:guide id="5" orient="horz" pos="3886">
          <p15:clr>
            <a:srgbClr val="A4A3A4"/>
          </p15:clr>
        </p15:guide>
        <p15:guide id="6" orient="horz" pos="2928">
          <p15:clr>
            <a:srgbClr val="A4A3A4"/>
          </p15:clr>
        </p15:guide>
        <p15:guide id="7" orient="horz" pos="3072">
          <p15:clr>
            <a:srgbClr val="A4A3A4"/>
          </p15:clr>
        </p15:guide>
        <p15:guide id="8" orient="horz" pos="407">
          <p15:clr>
            <a:srgbClr val="A4A3A4"/>
          </p15:clr>
        </p15:guide>
        <p15:guide id="9" pos="3839">
          <p15:clr>
            <a:srgbClr val="A4A3A4"/>
          </p15:clr>
        </p15:guide>
        <p15:guide id="10" pos="959">
          <p15:clr>
            <a:srgbClr val="A4A3A4"/>
          </p15:clr>
        </p15:guide>
        <p15:guide id="11" pos="7151">
          <p15:clr>
            <a:srgbClr val="A4A3A4"/>
          </p15:clr>
        </p15:guide>
        <p15:guide id="12" pos="671">
          <p15:clr>
            <a:srgbClr val="A4A3A4"/>
          </p15:clr>
        </p15:guide>
        <p15:guide id="13" pos="4991">
          <p15:clr>
            <a:srgbClr val="A4A3A4"/>
          </p15:clr>
        </p15:guide>
        <p15:guide id="14" pos="7007">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05F2C"/>
    <a:srgbClr val="F4B10A"/>
    <a:srgbClr val="E4A60A"/>
    <a:srgbClr val="F0932C"/>
    <a:srgbClr val="828282"/>
    <a:srgbClr val="6E90FE"/>
    <a:srgbClr val="8086FC"/>
    <a:srgbClr val="6D6DFB"/>
    <a:srgbClr val="4E78F0"/>
    <a:srgbClr val="92C61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9CF1AB2-1976-4502-BF36-3FF5EA218861}">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29" autoAdjust="0"/>
  </p:normalViewPr>
  <p:slideViewPr>
    <p:cSldViewPr showGuides="1">
      <p:cViewPr varScale="1">
        <p:scale>
          <a:sx n="86" d="100"/>
          <a:sy n="86" d="100"/>
        </p:scale>
        <p:origin x="562" y="77"/>
      </p:cViewPr>
      <p:guideLst>
        <p:guide orient="horz" pos="2160"/>
        <p:guide orient="horz" pos="4030"/>
        <p:guide orient="horz" pos="1152"/>
        <p:guide orient="horz" pos="1018"/>
        <p:guide orient="horz" pos="3886"/>
        <p:guide orient="horz" pos="2928"/>
        <p:guide orient="horz" pos="3072"/>
        <p:guide orient="horz" pos="407"/>
        <p:guide pos="3839"/>
        <p:guide pos="959"/>
        <p:guide pos="7151"/>
        <p:guide pos="671"/>
        <p:guide pos="4991"/>
        <p:guide pos="7007"/>
      </p:guideLst>
    </p:cSldViewPr>
  </p:slideViewPr>
  <p:outlineViewPr>
    <p:cViewPr>
      <p:scale>
        <a:sx n="33" d="100"/>
        <a:sy n="33" d="100"/>
      </p:scale>
      <p:origin x="0" y="0"/>
    </p:cViewPr>
  </p:outlineViewPr>
  <p:notesTextViewPr>
    <p:cViewPr>
      <p:scale>
        <a:sx n="1" d="1"/>
        <a:sy n="1" d="1"/>
      </p:scale>
      <p:origin x="0" y="0"/>
    </p:cViewPr>
  </p:notesTextViewPr>
  <p:notesViewPr>
    <p:cSldViewPr showGuides="1">
      <p:cViewPr varScale="1">
        <p:scale>
          <a:sx n="66" d="100"/>
          <a:sy n="66" d="100"/>
        </p:scale>
        <p:origin x="2850" y="9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handoutMaster" Target="handoutMasters/handoutMaster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gs" Target="tags/tag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669AFDC-7658-4951-B0FF-52DFF2A93C0A}" type="datetimeFigureOut">
              <a:rPr lang="en-US" smtClean="0"/>
              <a:t>3/17/2022</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F8ED99B-9732-49FC-9C16-B56FEB1B1092}" type="slidenum">
              <a:rPr lang="en-US" smtClean="0"/>
              <a:t>‹#›</a:t>
            </a:fld>
            <a:endParaRPr lang="en-US"/>
          </a:p>
        </p:txBody>
      </p:sp>
    </p:spTree>
    <p:extLst>
      <p:ext uri="{BB962C8B-B14F-4D97-AF65-F5344CB8AC3E}">
        <p14:creationId xmlns:p14="http://schemas.microsoft.com/office/powerpoint/2010/main" val="1314662616"/>
      </p:ext>
    </p:extLst>
  </p:cSld>
  <p:clrMap bg1="lt1" tx1="dk1" bg2="lt2" tx2="dk2" accent1="accent1" accent2="accent2" accent3="accent3" accent4="accent4" accent5="accent5" accent6="accent6" hlink="hlink" folHlink="folHlink"/>
</p:handoutMaster>
</file>

<file path=ppt/media/image1.jpe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g>
</file>

<file path=ppt/media/image3.png>
</file>

<file path=ppt/media/image4.png>
</file>

<file path=ppt/media/image5.png>
</file>

<file path=ppt/media/image6.png>
</file>

<file path=ppt/media/image7.pn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ABD2D7A-D230-4F91-BD59-0A39C2703BA8}" type="datetimeFigureOut">
              <a:rPr lang="en-US" smtClean="0"/>
              <a:t>3/17/2022</a:t>
            </a:fld>
            <a:endParaRPr lang="en-US"/>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93199CD-3E1B-4AE6-990F-76F925F5EA9F}" type="slidenum">
              <a:rPr lang="en-US" smtClean="0"/>
              <a:t>‹#›</a:t>
            </a:fld>
            <a:endParaRPr lang="en-US"/>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654" y="1447801"/>
            <a:ext cx="8823360" cy="3329581"/>
          </a:xfrm>
        </p:spPr>
        <p:txBody>
          <a:bodyPr anchor="b"/>
          <a:lstStyle>
            <a:lvl1pPr>
              <a:defRPr sz="7198"/>
            </a:lvl1pPr>
          </a:lstStyle>
          <a:p>
            <a:r>
              <a:rPr lang="en-US"/>
              <a:t>Click to edit Master title style</a:t>
            </a:r>
            <a:endParaRPr lang="en-US" dirty="0"/>
          </a:p>
        </p:txBody>
      </p:sp>
      <p:sp>
        <p:nvSpPr>
          <p:cNvPr id="3" name="Subtitle 2"/>
          <p:cNvSpPr>
            <a:spLocks noGrp="1"/>
          </p:cNvSpPr>
          <p:nvPr>
            <p:ph type="subTitle" idx="1"/>
          </p:nvPr>
        </p:nvSpPr>
        <p:spPr>
          <a:xfrm>
            <a:off x="1154654" y="4777380"/>
            <a:ext cx="8823360" cy="861420"/>
          </a:xfrm>
        </p:spPr>
        <p:txBody>
          <a:bodyPr anchor="t"/>
          <a:lstStyle>
            <a:lvl1pPr marL="0" indent="0" algn="l">
              <a:buNone/>
              <a:defRPr cap="all">
                <a:solidFill>
                  <a:schemeClr val="bg2">
                    <a:lumMod val="40000"/>
                    <a:lumOff val="60000"/>
                  </a:schemeClr>
                </a:solidFill>
              </a:defRPr>
            </a:lvl1pPr>
            <a:lvl2pPr marL="457063" indent="0" algn="ctr">
              <a:buNone/>
              <a:defRPr>
                <a:solidFill>
                  <a:schemeClr val="tx1">
                    <a:tint val="75000"/>
                  </a:schemeClr>
                </a:solidFill>
              </a:defRPr>
            </a:lvl2pPr>
            <a:lvl3pPr marL="914126" indent="0" algn="ctr">
              <a:buNone/>
              <a:defRPr>
                <a:solidFill>
                  <a:schemeClr val="tx1">
                    <a:tint val="75000"/>
                  </a:schemeClr>
                </a:solidFill>
              </a:defRPr>
            </a:lvl3pPr>
            <a:lvl4pPr marL="1371189" indent="0" algn="ctr">
              <a:buNone/>
              <a:defRPr>
                <a:solidFill>
                  <a:schemeClr val="tx1">
                    <a:tint val="75000"/>
                  </a:schemeClr>
                </a:solidFill>
              </a:defRPr>
            </a:lvl4pPr>
            <a:lvl5pPr marL="1828251" indent="0" algn="ctr">
              <a:buNone/>
              <a:defRPr>
                <a:solidFill>
                  <a:schemeClr val="tx1">
                    <a:tint val="75000"/>
                  </a:schemeClr>
                </a:solidFill>
              </a:defRPr>
            </a:lvl5pPr>
            <a:lvl6pPr marL="2285314" indent="0" algn="ctr">
              <a:buNone/>
              <a:defRPr>
                <a:solidFill>
                  <a:schemeClr val="tx1">
                    <a:tint val="75000"/>
                  </a:schemeClr>
                </a:solidFill>
              </a:defRPr>
            </a:lvl6pPr>
            <a:lvl7pPr marL="2742377" indent="0" algn="ctr">
              <a:buNone/>
              <a:defRPr>
                <a:solidFill>
                  <a:schemeClr val="tx1">
                    <a:tint val="75000"/>
                  </a:schemeClr>
                </a:solidFill>
              </a:defRPr>
            </a:lvl7pPr>
            <a:lvl8pPr marL="3199440" indent="0" algn="ctr">
              <a:buNone/>
              <a:defRPr>
                <a:solidFill>
                  <a:schemeClr val="tx1">
                    <a:tint val="75000"/>
                  </a:schemeClr>
                </a:solidFill>
              </a:defRPr>
            </a:lvl8pPr>
            <a:lvl9pPr marL="3656503"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AD6EE87-EBD5-4F12-A48A-63ACA297AC8F}" type="datetimeFigureOut">
              <a:rPr lang="en-US" smtClean="0"/>
              <a:t>3/17/2022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grpSp>
        <p:nvGrpSpPr>
          <p:cNvPr id="7" name="Group 6">
            <a:extLst>
              <a:ext uri="{FF2B5EF4-FFF2-40B4-BE49-F238E27FC236}">
                <a16:creationId xmlns:a16="http://schemas.microsoft.com/office/drawing/2014/main" id="{9F0FFE99-C80C-47A8-BDB2-2A7AAE59FFBC}"/>
              </a:ext>
            </a:extLst>
          </p:cNvPr>
          <p:cNvGrpSpPr/>
          <p:nvPr userDrawn="1"/>
        </p:nvGrpSpPr>
        <p:grpSpPr>
          <a:xfrm>
            <a:off x="7923213" y="0"/>
            <a:ext cx="4265612" cy="6858000"/>
            <a:chOff x="7923213" y="0"/>
            <a:chExt cx="4265612" cy="6858000"/>
          </a:xfrm>
        </p:grpSpPr>
        <p:pic>
          <p:nvPicPr>
            <p:cNvPr id="8" name="Picture 7">
              <a:extLst>
                <a:ext uri="{FF2B5EF4-FFF2-40B4-BE49-F238E27FC236}">
                  <a16:creationId xmlns:a16="http://schemas.microsoft.com/office/drawing/2014/main" id="{AEEC35EF-87D8-4DE1-8642-80B493F90EAC}"/>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7923213" y="0"/>
              <a:ext cx="4265612" cy="6858000"/>
            </a:xfrm>
            <a:prstGeom prst="rect">
              <a:avLst/>
            </a:prstGeom>
          </p:spPr>
        </p:pic>
        <p:sp>
          <p:nvSpPr>
            <p:cNvPr id="9" name="Rectangle 8">
              <a:extLst>
                <a:ext uri="{FF2B5EF4-FFF2-40B4-BE49-F238E27FC236}">
                  <a16:creationId xmlns:a16="http://schemas.microsoft.com/office/drawing/2014/main" id="{2543E0ED-C863-426F-8074-06F7237AD353}"/>
                </a:ext>
              </a:extLst>
            </p:cNvPr>
            <p:cNvSpPr/>
            <p:nvPr/>
          </p:nvSpPr>
          <p:spPr>
            <a:xfrm>
              <a:off x="7923213" y="0"/>
              <a:ext cx="1065213" cy="6858000"/>
            </a:xfrm>
            <a:prstGeom prst="rect">
              <a:avLst/>
            </a:prstGeom>
            <a:gradFill flip="none" rotWithShape="1">
              <a:gsLst>
                <a:gs pos="75000">
                  <a:schemeClr val="tx2">
                    <a:alpha val="0"/>
                  </a:schemeClr>
                </a:gs>
                <a:gs pos="100000">
                  <a:schemeClr val="tx2">
                    <a:alpha val="2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Tree>
    <p:extLst>
      <p:ext uri="{BB962C8B-B14F-4D97-AF65-F5344CB8AC3E}">
        <p14:creationId xmlns:p14="http://schemas.microsoft.com/office/powerpoint/2010/main" val="18808415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656" y="4800587"/>
            <a:ext cx="8823359" cy="566738"/>
          </a:xfrm>
        </p:spPr>
        <p:txBody>
          <a:bodyPr anchor="b">
            <a:normAutofit/>
          </a:bodyPr>
          <a:lstStyle>
            <a:lvl1pPr algn="l">
              <a:defRPr sz="2399"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654" y="685800"/>
            <a:ext cx="8823360"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063" indent="0">
              <a:buNone/>
              <a:defRPr sz="1600"/>
            </a:lvl2pPr>
            <a:lvl3pPr marL="914126" indent="0">
              <a:buNone/>
              <a:defRPr sz="1600"/>
            </a:lvl3pPr>
            <a:lvl4pPr marL="1371189" indent="0">
              <a:buNone/>
              <a:defRPr sz="1600"/>
            </a:lvl4pPr>
            <a:lvl5pPr marL="1828251" indent="0">
              <a:buNone/>
              <a:defRPr sz="1600"/>
            </a:lvl5pPr>
            <a:lvl6pPr marL="2285314" indent="0">
              <a:buNone/>
              <a:defRPr sz="1600"/>
            </a:lvl6pPr>
            <a:lvl7pPr marL="2742377" indent="0">
              <a:buNone/>
              <a:defRPr sz="1600"/>
            </a:lvl7pPr>
            <a:lvl8pPr marL="3199440" indent="0">
              <a:buNone/>
              <a:defRPr sz="1600"/>
            </a:lvl8pPr>
            <a:lvl9pPr marL="3656503"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655" y="5367325"/>
            <a:ext cx="8823358" cy="493712"/>
          </a:xfrm>
        </p:spPr>
        <p:txBody>
          <a:bodyPr>
            <a:normAutofit/>
          </a:bodyPr>
          <a:lstStyle>
            <a:lvl1pPr marL="0" indent="0">
              <a:buNone/>
              <a:defRPr sz="1200"/>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3F41C87-7AD9-4845-A077-840E4A0F3F06}" type="datetimeFigureOut">
              <a:rPr lang="en-US" smtClean="0"/>
              <a:pPr/>
              <a:t>3/17/2022</a:t>
            </a:fld>
            <a:endParaRPr lang="en-US"/>
          </a:p>
        </p:txBody>
      </p:sp>
      <p:sp>
        <p:nvSpPr>
          <p:cNvPr id="6" name="Footer Placeholder 5"/>
          <p:cNvSpPr>
            <a:spLocks noGrp="1"/>
          </p:cNvSpPr>
          <p:nvPr>
            <p:ph type="ftr" sz="quarter" idx="11"/>
          </p:nvPr>
        </p:nvSpPr>
        <p:spPr/>
        <p:txBody>
          <a:bodyPr/>
          <a:lstStyle/>
          <a:p>
            <a:r>
              <a:rPr lang="en-US"/>
              <a:t>Add a footer</a:t>
            </a:r>
            <a:endParaRPr lang="en-US" dirty="0"/>
          </a:p>
        </p:txBody>
      </p:sp>
      <p:sp>
        <p:nvSpPr>
          <p:cNvPr id="7" name="Slide Number Placeholder 6"/>
          <p:cNvSpPr>
            <a:spLocks noGrp="1"/>
          </p:cNvSpPr>
          <p:nvPr>
            <p:ph type="sldNum" sz="quarter" idx="12"/>
          </p:nvPr>
        </p:nvSpPr>
        <p:spPr/>
        <p:txBody>
          <a:bodyPr/>
          <a:lstStyle/>
          <a:p>
            <a:fld id="{2A013F82-EE5E-44EE-A61D-E31C6657F26F}" type="slidenum">
              <a:rPr lang="en-US" smtClean="0"/>
              <a:pPr/>
              <a:t>‹#›</a:t>
            </a:fld>
            <a:endParaRPr lang="en-US"/>
          </a:p>
        </p:txBody>
      </p:sp>
    </p:spTree>
    <p:extLst>
      <p:ext uri="{BB962C8B-B14F-4D97-AF65-F5344CB8AC3E}">
        <p14:creationId xmlns:p14="http://schemas.microsoft.com/office/powerpoint/2010/main" val="1369179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654" y="1447800"/>
            <a:ext cx="8823361" cy="1981200"/>
          </a:xfrm>
        </p:spPr>
        <p:txBody>
          <a:bodyPr/>
          <a:lstStyle>
            <a:lvl1pPr>
              <a:defRPr sz="4799"/>
            </a:lvl1pPr>
          </a:lstStyle>
          <a:p>
            <a:r>
              <a:rPr lang="en-US"/>
              <a:t>Click to edit Master title style</a:t>
            </a:r>
            <a:endParaRPr lang="en-US" dirty="0"/>
          </a:p>
        </p:txBody>
      </p:sp>
      <p:sp>
        <p:nvSpPr>
          <p:cNvPr id="8" name="Text Placeholder 3"/>
          <p:cNvSpPr>
            <a:spLocks noGrp="1"/>
          </p:cNvSpPr>
          <p:nvPr>
            <p:ph type="body" sz="half" idx="2"/>
          </p:nvPr>
        </p:nvSpPr>
        <p:spPr>
          <a:xfrm>
            <a:off x="1154654" y="3657600"/>
            <a:ext cx="8823361" cy="2362200"/>
          </a:xfrm>
        </p:spPr>
        <p:txBody>
          <a:bodyPr anchor="ctr">
            <a:normAutofit/>
          </a:bodyPr>
          <a:lstStyle>
            <a:lvl1pPr marL="0" indent="0">
              <a:buNone/>
              <a:defRPr sz="1799"/>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03F41C87-7AD9-4845-A077-840E4A0F3F06}" type="datetimeFigureOut">
              <a:rPr lang="en-US" smtClean="0"/>
              <a:pPr/>
              <a:t>3/17/2022</a:t>
            </a:fld>
            <a:endParaRPr lang="en-US"/>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2A013F82-EE5E-44EE-A61D-E31C6657F26F}" type="slidenum">
              <a:rPr lang="en-US" smtClean="0"/>
              <a:pPr/>
              <a:t>‹#›</a:t>
            </a:fld>
            <a:endParaRPr lang="en-US"/>
          </a:p>
        </p:txBody>
      </p:sp>
    </p:spTree>
    <p:extLst>
      <p:ext uri="{BB962C8B-B14F-4D97-AF65-F5344CB8AC3E}">
        <p14:creationId xmlns:p14="http://schemas.microsoft.com/office/powerpoint/2010/main" val="35121040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391" y="1447800"/>
            <a:ext cx="7997232" cy="2323374"/>
          </a:xfrm>
        </p:spPr>
        <p:txBody>
          <a:bodyPr/>
          <a:lstStyle>
            <a:lvl1pPr>
              <a:defRPr sz="4799"/>
            </a:lvl1pPr>
          </a:lstStyle>
          <a:p>
            <a:r>
              <a:rPr lang="en-US"/>
              <a:t>Click to edit Master title style</a:t>
            </a:r>
            <a:endParaRPr lang="en-US" dirty="0"/>
          </a:p>
        </p:txBody>
      </p:sp>
      <p:sp>
        <p:nvSpPr>
          <p:cNvPr id="11" name="Text Placeholder 3"/>
          <p:cNvSpPr>
            <a:spLocks noGrp="1"/>
          </p:cNvSpPr>
          <p:nvPr>
            <p:ph type="body" sz="half" idx="14"/>
          </p:nvPr>
        </p:nvSpPr>
        <p:spPr>
          <a:xfrm>
            <a:off x="1929898" y="3771174"/>
            <a:ext cx="7277753"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654" y="4350657"/>
            <a:ext cx="8823361" cy="1676400"/>
          </a:xfrm>
        </p:spPr>
        <p:txBody>
          <a:bodyPr anchor="ctr">
            <a:normAutofit/>
          </a:bodyPr>
          <a:lstStyle>
            <a:lvl1pPr marL="0" indent="0">
              <a:buNone/>
              <a:defRPr sz="1799"/>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03F41C87-7AD9-4845-A077-840E4A0F3F06}" type="datetimeFigureOut">
              <a:rPr lang="en-US" smtClean="0"/>
              <a:pPr/>
              <a:t>3/17/2022</a:t>
            </a:fld>
            <a:endParaRPr lang="en-US"/>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2A013F82-EE5E-44EE-A61D-E31C6657F26F}" type="slidenum">
              <a:rPr lang="en-US" smtClean="0"/>
              <a:pPr/>
              <a:t>‹#›</a:t>
            </a:fld>
            <a:endParaRPr lang="en-US"/>
          </a:p>
        </p:txBody>
      </p:sp>
      <p:sp>
        <p:nvSpPr>
          <p:cNvPr id="12" name="TextBox 11"/>
          <p:cNvSpPr txBox="1"/>
          <p:nvPr/>
        </p:nvSpPr>
        <p:spPr>
          <a:xfrm>
            <a:off x="898061" y="971253"/>
            <a:ext cx="801703"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2196" dirty="0"/>
              <a:t>“</a:t>
            </a:r>
          </a:p>
        </p:txBody>
      </p:sp>
      <p:sp>
        <p:nvSpPr>
          <p:cNvPr id="15" name="TextBox 14"/>
          <p:cNvSpPr txBox="1"/>
          <p:nvPr/>
        </p:nvSpPr>
        <p:spPr>
          <a:xfrm>
            <a:off x="9328060" y="2613787"/>
            <a:ext cx="801703"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2196" dirty="0"/>
              <a:t>”</a:t>
            </a:r>
          </a:p>
        </p:txBody>
      </p:sp>
    </p:spTree>
    <p:extLst>
      <p:ext uri="{BB962C8B-B14F-4D97-AF65-F5344CB8AC3E}">
        <p14:creationId xmlns:p14="http://schemas.microsoft.com/office/powerpoint/2010/main" val="37174252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653" y="3124201"/>
            <a:ext cx="8823362" cy="1653180"/>
          </a:xfrm>
        </p:spPr>
        <p:txBody>
          <a:bodyPr anchor="b"/>
          <a:lstStyle>
            <a:lvl1pPr algn="l">
              <a:defRPr sz="3999" b="0" cap="none"/>
            </a:lvl1pPr>
          </a:lstStyle>
          <a:p>
            <a:r>
              <a:rPr lang="en-US"/>
              <a:t>Click to edit Master title style</a:t>
            </a:r>
            <a:endParaRPr lang="en-US" dirty="0"/>
          </a:p>
        </p:txBody>
      </p:sp>
      <p:sp>
        <p:nvSpPr>
          <p:cNvPr id="3" name="Text Placeholder 2"/>
          <p:cNvSpPr>
            <a:spLocks noGrp="1"/>
          </p:cNvSpPr>
          <p:nvPr>
            <p:ph type="body" idx="1"/>
          </p:nvPr>
        </p:nvSpPr>
        <p:spPr>
          <a:xfrm>
            <a:off x="1154654" y="4777381"/>
            <a:ext cx="8823361" cy="860400"/>
          </a:xfrm>
        </p:spPr>
        <p:txBody>
          <a:bodyPr anchor="t"/>
          <a:lstStyle>
            <a:lvl1pPr marL="0" indent="0" algn="l">
              <a:buNone/>
              <a:defRPr sz="1999" cap="none">
                <a:solidFill>
                  <a:schemeClr val="bg2">
                    <a:lumMod val="40000"/>
                    <a:lumOff val="60000"/>
                  </a:schemeClr>
                </a:solidFill>
              </a:defRPr>
            </a:lvl1pPr>
            <a:lvl2pPr marL="457063" indent="0">
              <a:buNone/>
              <a:defRPr sz="1799">
                <a:solidFill>
                  <a:schemeClr val="tx1">
                    <a:tint val="75000"/>
                  </a:schemeClr>
                </a:solidFill>
              </a:defRPr>
            </a:lvl2pPr>
            <a:lvl3pPr marL="914126" indent="0">
              <a:buNone/>
              <a:defRPr sz="1600">
                <a:solidFill>
                  <a:schemeClr val="tx1">
                    <a:tint val="75000"/>
                  </a:schemeClr>
                </a:solidFill>
              </a:defRPr>
            </a:lvl3pPr>
            <a:lvl4pPr marL="1371189" indent="0">
              <a:buNone/>
              <a:defRPr sz="1400">
                <a:solidFill>
                  <a:schemeClr val="tx1">
                    <a:tint val="75000"/>
                  </a:schemeClr>
                </a:solidFill>
              </a:defRPr>
            </a:lvl4pPr>
            <a:lvl5pPr marL="1828251" indent="0">
              <a:buNone/>
              <a:defRPr sz="1400">
                <a:solidFill>
                  <a:schemeClr val="tx1">
                    <a:tint val="75000"/>
                  </a:schemeClr>
                </a:solidFill>
              </a:defRPr>
            </a:lvl5pPr>
            <a:lvl6pPr marL="2285314" indent="0">
              <a:buNone/>
              <a:defRPr sz="1400">
                <a:solidFill>
                  <a:schemeClr val="tx1">
                    <a:tint val="75000"/>
                  </a:schemeClr>
                </a:solidFill>
              </a:defRPr>
            </a:lvl6pPr>
            <a:lvl7pPr marL="2742377" indent="0">
              <a:buNone/>
              <a:defRPr sz="1400">
                <a:solidFill>
                  <a:schemeClr val="tx1">
                    <a:tint val="75000"/>
                  </a:schemeClr>
                </a:solidFill>
              </a:defRPr>
            </a:lvl7pPr>
            <a:lvl8pPr marL="3199440" indent="0">
              <a:buNone/>
              <a:defRPr sz="1400">
                <a:solidFill>
                  <a:schemeClr val="tx1">
                    <a:tint val="75000"/>
                  </a:schemeClr>
                </a:solidFill>
              </a:defRPr>
            </a:lvl8pPr>
            <a:lvl9pPr marL="3656503"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3F41C87-7AD9-4845-A077-840E4A0F3F06}" type="datetimeFigureOut">
              <a:rPr lang="en-US" smtClean="0"/>
              <a:pPr/>
              <a:t>3/17/2022</a:t>
            </a:fld>
            <a:endParaRPr lang="en-US"/>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2A013F82-EE5E-44EE-A61D-E31C6657F26F}" type="slidenum">
              <a:rPr lang="en-US" smtClean="0"/>
              <a:pPr/>
              <a:t>‹#›</a:t>
            </a:fld>
            <a:endParaRPr lang="en-US"/>
          </a:p>
        </p:txBody>
      </p:sp>
    </p:spTree>
    <p:extLst>
      <p:ext uri="{BB962C8B-B14F-4D97-AF65-F5344CB8AC3E}">
        <p14:creationId xmlns:p14="http://schemas.microsoft.com/office/powerpoint/2010/main" val="168853475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199"/>
            </a:lvl1pPr>
          </a:lstStyle>
          <a:p>
            <a:r>
              <a:rPr lang="en-US"/>
              <a:t>Click to edit Master title style</a:t>
            </a:r>
            <a:endParaRPr lang="en-US" dirty="0"/>
          </a:p>
        </p:txBody>
      </p:sp>
      <p:sp>
        <p:nvSpPr>
          <p:cNvPr id="3" name="Text Placeholder 2"/>
          <p:cNvSpPr>
            <a:spLocks noGrp="1"/>
          </p:cNvSpPr>
          <p:nvPr>
            <p:ph type="body" idx="1"/>
          </p:nvPr>
        </p:nvSpPr>
        <p:spPr>
          <a:xfrm>
            <a:off x="632782" y="1981200"/>
            <a:ext cx="2946099" cy="576262"/>
          </a:xfrm>
        </p:spPr>
        <p:txBody>
          <a:bodyPr anchor="b">
            <a:noAutofit/>
          </a:bodyPr>
          <a:lstStyle>
            <a:lvl1pPr marL="0" indent="0">
              <a:buNone/>
              <a:defRPr sz="2399" b="0">
                <a:solidFill>
                  <a:schemeClr val="bg2">
                    <a:lumMod val="40000"/>
                    <a:lumOff val="60000"/>
                  </a:schemeClr>
                </a:solidFill>
              </a:defRPr>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293" y="2667000"/>
            <a:ext cx="2926588" cy="3589338"/>
          </a:xfrm>
        </p:spPr>
        <p:txBody>
          <a:bodyPr anchor="t">
            <a:normAutofit/>
          </a:bodyPr>
          <a:lstStyle>
            <a:lvl1pPr marL="0" indent="0">
              <a:buNone/>
              <a:defRPr sz="1400"/>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2648" y="1981200"/>
            <a:ext cx="2935476" cy="576262"/>
          </a:xfrm>
        </p:spPr>
        <p:txBody>
          <a:bodyPr anchor="b">
            <a:noAutofit/>
          </a:bodyPr>
          <a:lstStyle>
            <a:lvl1pPr marL="0" indent="0">
              <a:buNone/>
              <a:defRPr sz="2399" b="0">
                <a:solidFill>
                  <a:schemeClr val="bg2">
                    <a:lumMod val="40000"/>
                    <a:lumOff val="60000"/>
                  </a:schemeClr>
                </a:solidFill>
              </a:defRPr>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2097" y="2667000"/>
            <a:ext cx="2946027" cy="3589338"/>
          </a:xfrm>
        </p:spPr>
        <p:txBody>
          <a:bodyPr anchor="t">
            <a:normAutofit/>
          </a:bodyPr>
          <a:lstStyle>
            <a:lvl1pPr marL="0" indent="0">
              <a:buNone/>
              <a:defRPr sz="1400"/>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2845" y="1981200"/>
            <a:ext cx="2931349" cy="576262"/>
          </a:xfrm>
        </p:spPr>
        <p:txBody>
          <a:bodyPr anchor="b">
            <a:noAutofit/>
          </a:bodyPr>
          <a:lstStyle>
            <a:lvl1pPr marL="0" indent="0">
              <a:buNone/>
              <a:defRPr sz="2399" b="0">
                <a:solidFill>
                  <a:schemeClr val="bg2">
                    <a:lumMod val="40000"/>
                    <a:lumOff val="60000"/>
                  </a:schemeClr>
                </a:solidFill>
              </a:defRPr>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2845" y="2667000"/>
            <a:ext cx="2931349" cy="3589338"/>
          </a:xfrm>
        </p:spPr>
        <p:txBody>
          <a:bodyPr anchor="t">
            <a:normAutofit/>
          </a:bodyPr>
          <a:lstStyle>
            <a:lvl1pPr marL="0" indent="0">
              <a:buNone/>
              <a:defRPr sz="1400"/>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n-US"/>
              <a:t>Click to edit Master text styles</a:t>
            </a:r>
          </a:p>
        </p:txBody>
      </p:sp>
      <p:cxnSp>
        <p:nvCxnSpPr>
          <p:cNvPr id="17" name="Straight Connector 16"/>
          <p:cNvCxnSpPr/>
          <p:nvPr/>
        </p:nvCxnSpPr>
        <p:spPr>
          <a:xfrm>
            <a:off x="372517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0414"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03F41C87-7AD9-4845-A077-840E4A0F3F06}" type="datetimeFigureOut">
              <a:rPr lang="en-US" smtClean="0"/>
              <a:pPr/>
              <a:t>3/17/2022</a:t>
            </a:fld>
            <a:endParaRPr lang="en-US"/>
          </a:p>
        </p:txBody>
      </p:sp>
      <p:sp>
        <p:nvSpPr>
          <p:cNvPr id="4"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2A013F82-EE5E-44EE-A61D-E31C6657F26F}" type="slidenum">
              <a:rPr lang="en-US" smtClean="0"/>
              <a:pPr/>
              <a:t>‹#›</a:t>
            </a:fld>
            <a:endParaRPr lang="en-US"/>
          </a:p>
        </p:txBody>
      </p:sp>
    </p:spTree>
    <p:extLst>
      <p:ext uri="{BB962C8B-B14F-4D97-AF65-F5344CB8AC3E}">
        <p14:creationId xmlns:p14="http://schemas.microsoft.com/office/powerpoint/2010/main" val="128210181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199"/>
            </a:lvl1pPr>
          </a:lstStyle>
          <a:p>
            <a:r>
              <a:rPr lang="en-US"/>
              <a:t>Click to edit Master title style</a:t>
            </a:r>
            <a:endParaRPr lang="en-US" dirty="0"/>
          </a:p>
        </p:txBody>
      </p:sp>
      <p:sp>
        <p:nvSpPr>
          <p:cNvPr id="3" name="Text Placeholder 2"/>
          <p:cNvSpPr>
            <a:spLocks noGrp="1"/>
          </p:cNvSpPr>
          <p:nvPr>
            <p:ph type="body" idx="1"/>
          </p:nvPr>
        </p:nvSpPr>
        <p:spPr>
          <a:xfrm>
            <a:off x="652293" y="4250949"/>
            <a:ext cx="2939284" cy="576262"/>
          </a:xfrm>
        </p:spPr>
        <p:txBody>
          <a:bodyPr anchor="b">
            <a:noAutofit/>
          </a:bodyPr>
          <a:lstStyle>
            <a:lvl1pPr marL="0" indent="0">
              <a:buNone/>
              <a:defRPr sz="2399" b="0">
                <a:solidFill>
                  <a:schemeClr val="bg2">
                    <a:lumMod val="40000"/>
                    <a:lumOff val="60000"/>
                  </a:schemeClr>
                </a:solidFill>
              </a:defRPr>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293" y="2209800"/>
            <a:ext cx="2939284"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063" indent="0">
              <a:buNone/>
              <a:defRPr sz="1600"/>
            </a:lvl2pPr>
            <a:lvl3pPr marL="914126" indent="0">
              <a:buNone/>
              <a:defRPr sz="1600"/>
            </a:lvl3pPr>
            <a:lvl4pPr marL="1371189" indent="0">
              <a:buNone/>
              <a:defRPr sz="1600"/>
            </a:lvl4pPr>
            <a:lvl5pPr marL="1828251" indent="0">
              <a:buNone/>
              <a:defRPr sz="1600"/>
            </a:lvl5pPr>
            <a:lvl6pPr marL="2285314" indent="0">
              <a:buNone/>
              <a:defRPr sz="1600"/>
            </a:lvl6pPr>
            <a:lvl7pPr marL="2742377" indent="0">
              <a:buNone/>
              <a:defRPr sz="1600"/>
            </a:lvl7pPr>
            <a:lvl8pPr marL="3199440" indent="0">
              <a:buNone/>
              <a:defRPr sz="1600"/>
            </a:lvl8pPr>
            <a:lvl9pPr marL="3656503"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293" y="4827212"/>
            <a:ext cx="2939284" cy="659189"/>
          </a:xfrm>
        </p:spPr>
        <p:txBody>
          <a:bodyPr anchor="t">
            <a:normAutofit/>
          </a:bodyPr>
          <a:lstStyle>
            <a:lvl1pPr marL="0" indent="0">
              <a:buNone/>
              <a:defRPr sz="1400"/>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8363" y="4250949"/>
            <a:ext cx="2929762" cy="576262"/>
          </a:xfrm>
        </p:spPr>
        <p:txBody>
          <a:bodyPr anchor="b">
            <a:noAutofit/>
          </a:bodyPr>
          <a:lstStyle>
            <a:lvl1pPr marL="0" indent="0">
              <a:buNone/>
              <a:defRPr sz="2399" b="0">
                <a:solidFill>
                  <a:schemeClr val="bg2">
                    <a:lumMod val="40000"/>
                    <a:lumOff val="60000"/>
                  </a:schemeClr>
                </a:solidFill>
              </a:defRPr>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8362" y="2209800"/>
            <a:ext cx="2929762"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063" indent="0">
              <a:buNone/>
              <a:defRPr sz="1600"/>
            </a:lvl2pPr>
            <a:lvl3pPr marL="914126" indent="0">
              <a:buNone/>
              <a:defRPr sz="1600"/>
            </a:lvl3pPr>
            <a:lvl4pPr marL="1371189" indent="0">
              <a:buNone/>
              <a:defRPr sz="1600"/>
            </a:lvl4pPr>
            <a:lvl5pPr marL="1828251" indent="0">
              <a:buNone/>
              <a:defRPr sz="1600"/>
            </a:lvl5pPr>
            <a:lvl6pPr marL="2285314" indent="0">
              <a:buNone/>
              <a:defRPr sz="1600"/>
            </a:lvl6pPr>
            <a:lvl7pPr marL="2742377" indent="0">
              <a:buNone/>
              <a:defRPr sz="1600"/>
            </a:lvl7pPr>
            <a:lvl8pPr marL="3199440" indent="0">
              <a:buNone/>
              <a:defRPr sz="1600"/>
            </a:lvl8pPr>
            <a:lvl9pPr marL="3656503"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7009" y="4827211"/>
            <a:ext cx="2933642" cy="659189"/>
          </a:xfrm>
        </p:spPr>
        <p:txBody>
          <a:bodyPr anchor="t">
            <a:normAutofit/>
          </a:bodyPr>
          <a:lstStyle>
            <a:lvl1pPr marL="0" indent="0">
              <a:buNone/>
              <a:defRPr sz="1400"/>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2845" y="4250949"/>
            <a:ext cx="2931349" cy="576262"/>
          </a:xfrm>
        </p:spPr>
        <p:txBody>
          <a:bodyPr anchor="b">
            <a:noAutofit/>
          </a:bodyPr>
          <a:lstStyle>
            <a:lvl1pPr marL="0" indent="0">
              <a:buNone/>
              <a:defRPr sz="2399" b="0">
                <a:solidFill>
                  <a:schemeClr val="bg2">
                    <a:lumMod val="40000"/>
                    <a:lumOff val="60000"/>
                  </a:schemeClr>
                </a:solidFill>
              </a:defRPr>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2844" y="2209800"/>
            <a:ext cx="2931349"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063" indent="0">
              <a:buNone/>
              <a:defRPr sz="1600"/>
            </a:lvl2pPr>
            <a:lvl3pPr marL="914126" indent="0">
              <a:buNone/>
              <a:defRPr sz="1600"/>
            </a:lvl3pPr>
            <a:lvl4pPr marL="1371189" indent="0">
              <a:buNone/>
              <a:defRPr sz="1600"/>
            </a:lvl4pPr>
            <a:lvl5pPr marL="1828251" indent="0">
              <a:buNone/>
              <a:defRPr sz="1600"/>
            </a:lvl5pPr>
            <a:lvl6pPr marL="2285314" indent="0">
              <a:buNone/>
              <a:defRPr sz="1600"/>
            </a:lvl6pPr>
            <a:lvl7pPr marL="2742377" indent="0">
              <a:buNone/>
              <a:defRPr sz="1600"/>
            </a:lvl7pPr>
            <a:lvl8pPr marL="3199440" indent="0">
              <a:buNone/>
              <a:defRPr sz="1600"/>
            </a:lvl8pPr>
            <a:lvl9pPr marL="3656503"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2720" y="4827209"/>
            <a:ext cx="2935232" cy="659189"/>
          </a:xfrm>
        </p:spPr>
        <p:txBody>
          <a:bodyPr anchor="t">
            <a:normAutofit/>
          </a:bodyPr>
          <a:lstStyle>
            <a:lvl1pPr marL="0" indent="0">
              <a:buNone/>
              <a:defRPr sz="1400"/>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n-US"/>
              <a:t>Click to edit Master text styles</a:t>
            </a:r>
          </a:p>
        </p:txBody>
      </p:sp>
      <p:cxnSp>
        <p:nvCxnSpPr>
          <p:cNvPr id="19" name="Straight Connector 18"/>
          <p:cNvCxnSpPr/>
          <p:nvPr/>
        </p:nvCxnSpPr>
        <p:spPr>
          <a:xfrm>
            <a:off x="372517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0414"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03F41C87-7AD9-4845-A077-840E4A0F3F06}" type="datetimeFigureOut">
              <a:rPr lang="en-US" smtClean="0"/>
              <a:pPr/>
              <a:t>3/17/2022</a:t>
            </a:fld>
            <a:endParaRPr lang="en-US"/>
          </a:p>
        </p:txBody>
      </p:sp>
      <p:sp>
        <p:nvSpPr>
          <p:cNvPr id="4"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2A013F82-EE5E-44EE-A61D-E31C6657F26F}" type="slidenum">
              <a:rPr lang="en-US" smtClean="0"/>
              <a:pPr/>
              <a:t>‹#›</a:t>
            </a:fld>
            <a:endParaRPr lang="en-US"/>
          </a:p>
        </p:txBody>
      </p:sp>
    </p:spTree>
    <p:extLst>
      <p:ext uri="{BB962C8B-B14F-4D97-AF65-F5344CB8AC3E}">
        <p14:creationId xmlns:p14="http://schemas.microsoft.com/office/powerpoint/2010/main" val="183298379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3F41C87-7AD9-4845-A077-840E4A0F3F06}" type="datetimeFigureOut">
              <a:rPr lang="en-US" smtClean="0"/>
              <a:t>3/17/2022</a:t>
            </a:fld>
            <a:endParaRPr lang="en-US"/>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2A013F82-EE5E-44EE-A61D-E31C6657F26F}" type="slidenum">
              <a:rPr lang="en-IN" smtClean="0"/>
              <a:t>‹#›</a:t>
            </a:fld>
            <a:endParaRPr lang="en-IN"/>
          </a:p>
        </p:txBody>
      </p:sp>
    </p:spTree>
    <p:extLst>
      <p:ext uri="{BB962C8B-B14F-4D97-AF65-F5344CB8AC3E}">
        <p14:creationId xmlns:p14="http://schemas.microsoft.com/office/powerpoint/2010/main" val="1804744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2050" y="430214"/>
            <a:ext cx="1752145"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294" y="887414"/>
            <a:ext cx="7421216"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3F41C87-7AD9-4845-A077-840E4A0F3F06}" type="datetimeFigureOut">
              <a:rPr lang="en-US" smtClean="0"/>
              <a:t>3/17/2022</a:t>
            </a:fld>
            <a:endParaRPr lang="en-US"/>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2A013F82-EE5E-44EE-A61D-E31C6657F26F}" type="slidenum">
              <a:rPr lang="en-IN" smtClean="0"/>
              <a:t>‹#›</a:t>
            </a:fld>
            <a:endParaRPr lang="en-IN"/>
          </a:p>
        </p:txBody>
      </p:sp>
    </p:spTree>
    <p:extLst>
      <p:ext uri="{BB962C8B-B14F-4D97-AF65-F5344CB8AC3E}">
        <p14:creationId xmlns:p14="http://schemas.microsoft.com/office/powerpoint/2010/main" val="16462982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03F41C87-7AD9-4845-A077-840E4A0F3F06}" type="datetimeFigureOut">
              <a:rPr lang="en-US" smtClean="0"/>
              <a:t>3/17/2022</a:t>
            </a:fld>
            <a:endParaRPr lang="en-US"/>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2A013F82-EE5E-44EE-A61D-E31C6657F26F}" type="slidenum">
              <a:rPr lang="en-IN" smtClean="0"/>
              <a:t>‹#›</a:t>
            </a:fld>
            <a:endParaRPr lang="en-IN"/>
          </a:p>
        </p:txBody>
      </p:sp>
    </p:spTree>
    <p:extLst>
      <p:ext uri="{BB962C8B-B14F-4D97-AF65-F5344CB8AC3E}">
        <p14:creationId xmlns:p14="http://schemas.microsoft.com/office/powerpoint/2010/main" val="5910943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656" y="2861734"/>
            <a:ext cx="8823359" cy="1915647"/>
          </a:xfrm>
        </p:spPr>
        <p:txBody>
          <a:bodyPr anchor="b"/>
          <a:lstStyle>
            <a:lvl1pPr algn="l">
              <a:defRPr sz="3999" b="0" cap="none"/>
            </a:lvl1pPr>
          </a:lstStyle>
          <a:p>
            <a:r>
              <a:rPr lang="en-US"/>
              <a:t>Click to edit Master title style</a:t>
            </a:r>
            <a:endParaRPr lang="en-US" dirty="0"/>
          </a:p>
        </p:txBody>
      </p:sp>
      <p:sp>
        <p:nvSpPr>
          <p:cNvPr id="3" name="Text Placeholder 2"/>
          <p:cNvSpPr>
            <a:spLocks noGrp="1"/>
          </p:cNvSpPr>
          <p:nvPr>
            <p:ph type="body" idx="1"/>
          </p:nvPr>
        </p:nvSpPr>
        <p:spPr>
          <a:xfrm>
            <a:off x="1154654" y="4777381"/>
            <a:ext cx="8823360" cy="860400"/>
          </a:xfrm>
        </p:spPr>
        <p:txBody>
          <a:bodyPr anchor="t"/>
          <a:lstStyle>
            <a:lvl1pPr marL="0" indent="0" algn="l">
              <a:buNone/>
              <a:defRPr sz="1999" cap="all">
                <a:solidFill>
                  <a:schemeClr val="bg2">
                    <a:lumMod val="40000"/>
                    <a:lumOff val="60000"/>
                  </a:schemeClr>
                </a:solidFill>
              </a:defRPr>
            </a:lvl1pPr>
            <a:lvl2pPr marL="457063" indent="0">
              <a:buNone/>
              <a:defRPr sz="1799">
                <a:solidFill>
                  <a:schemeClr val="tx1">
                    <a:tint val="75000"/>
                  </a:schemeClr>
                </a:solidFill>
              </a:defRPr>
            </a:lvl2pPr>
            <a:lvl3pPr marL="914126" indent="0">
              <a:buNone/>
              <a:defRPr sz="1600">
                <a:solidFill>
                  <a:schemeClr val="tx1">
                    <a:tint val="75000"/>
                  </a:schemeClr>
                </a:solidFill>
              </a:defRPr>
            </a:lvl3pPr>
            <a:lvl4pPr marL="1371189" indent="0">
              <a:buNone/>
              <a:defRPr sz="1400">
                <a:solidFill>
                  <a:schemeClr val="tx1">
                    <a:tint val="75000"/>
                  </a:schemeClr>
                </a:solidFill>
              </a:defRPr>
            </a:lvl4pPr>
            <a:lvl5pPr marL="1828251" indent="0">
              <a:buNone/>
              <a:defRPr sz="1400">
                <a:solidFill>
                  <a:schemeClr val="tx1">
                    <a:tint val="75000"/>
                  </a:schemeClr>
                </a:solidFill>
              </a:defRPr>
            </a:lvl5pPr>
            <a:lvl6pPr marL="2285314" indent="0">
              <a:buNone/>
              <a:defRPr sz="1400">
                <a:solidFill>
                  <a:schemeClr val="tx1">
                    <a:tint val="75000"/>
                  </a:schemeClr>
                </a:solidFill>
              </a:defRPr>
            </a:lvl6pPr>
            <a:lvl7pPr marL="2742377" indent="0">
              <a:buNone/>
              <a:defRPr sz="1400">
                <a:solidFill>
                  <a:schemeClr val="tx1">
                    <a:tint val="75000"/>
                  </a:schemeClr>
                </a:solidFill>
              </a:defRPr>
            </a:lvl7pPr>
            <a:lvl8pPr marL="3199440" indent="0">
              <a:buNone/>
              <a:defRPr sz="1400">
                <a:solidFill>
                  <a:schemeClr val="tx1">
                    <a:tint val="75000"/>
                  </a:schemeClr>
                </a:solidFill>
              </a:defRPr>
            </a:lvl8pPr>
            <a:lvl9pPr marL="3656503"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3F41C87-7AD9-4845-A077-840E4A0F3F06}" type="datetimeFigureOut">
              <a:rPr lang="en-US" smtClean="0"/>
              <a:t>3/17/2022</a:t>
            </a:fld>
            <a:endParaRPr lang="en-US"/>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2A013F82-EE5E-44EE-A61D-E31C6657F26F}" type="slidenum">
              <a:rPr lang="en-IN" smtClean="0"/>
              <a:t>‹#›</a:t>
            </a:fld>
            <a:endParaRPr lang="en-IN"/>
          </a:p>
        </p:txBody>
      </p:sp>
      <p:grpSp>
        <p:nvGrpSpPr>
          <p:cNvPr id="7" name="Group 6">
            <a:extLst>
              <a:ext uri="{FF2B5EF4-FFF2-40B4-BE49-F238E27FC236}">
                <a16:creationId xmlns:a16="http://schemas.microsoft.com/office/drawing/2014/main" id="{300763F5-0F2D-4AFB-B487-90F49A1B68E9}"/>
              </a:ext>
            </a:extLst>
          </p:cNvPr>
          <p:cNvGrpSpPr/>
          <p:nvPr userDrawn="1"/>
        </p:nvGrpSpPr>
        <p:grpSpPr>
          <a:xfrm>
            <a:off x="11123611" y="0"/>
            <a:ext cx="1065214" cy="6868886"/>
            <a:chOff x="11123611" y="0"/>
            <a:chExt cx="1065214" cy="6868886"/>
          </a:xfrm>
        </p:grpSpPr>
        <p:pic>
          <p:nvPicPr>
            <p:cNvPr id="8" name="Picture 7">
              <a:extLst>
                <a:ext uri="{FF2B5EF4-FFF2-40B4-BE49-F238E27FC236}">
                  <a16:creationId xmlns:a16="http://schemas.microsoft.com/office/drawing/2014/main" id="{D1F21AE6-6D03-435E-9F38-46A4FF1F811A}"/>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11123611" y="0"/>
              <a:ext cx="1065213" cy="6858000"/>
            </a:xfrm>
            <a:prstGeom prst="rect">
              <a:avLst/>
            </a:prstGeom>
          </p:spPr>
        </p:pic>
        <p:sp>
          <p:nvSpPr>
            <p:cNvPr id="9" name="Rectangle 8">
              <a:extLst>
                <a:ext uri="{FF2B5EF4-FFF2-40B4-BE49-F238E27FC236}">
                  <a16:creationId xmlns:a16="http://schemas.microsoft.com/office/drawing/2014/main" id="{DFE31ACB-AB27-4A7D-AA36-AEE9C1D9773A}"/>
                </a:ext>
              </a:extLst>
            </p:cNvPr>
            <p:cNvSpPr/>
            <p:nvPr/>
          </p:nvSpPr>
          <p:spPr>
            <a:xfrm>
              <a:off x="11123612" y="10886"/>
              <a:ext cx="1065213" cy="6858000"/>
            </a:xfrm>
            <a:prstGeom prst="rect">
              <a:avLst/>
            </a:prstGeom>
            <a:gradFill flip="none" rotWithShape="1">
              <a:gsLst>
                <a:gs pos="75000">
                  <a:schemeClr val="tx2">
                    <a:alpha val="0"/>
                  </a:schemeClr>
                </a:gs>
                <a:gs pos="100000">
                  <a:schemeClr val="tx2">
                    <a:alpha val="2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Tree>
    <p:extLst>
      <p:ext uri="{BB962C8B-B14F-4D97-AF65-F5344CB8AC3E}">
        <p14:creationId xmlns:p14="http://schemas.microsoft.com/office/powerpoint/2010/main" val="26468761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025" y="2060576"/>
            <a:ext cx="4395194" cy="4195763"/>
          </a:xfrm>
        </p:spPr>
        <p:txBody>
          <a:bodyPr>
            <a:normAutofit/>
          </a:bodyPr>
          <a:lstStyle>
            <a:lvl1pPr>
              <a:defRPr sz="1799"/>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3021" y="2056093"/>
            <a:ext cx="4395196" cy="4200245"/>
          </a:xfrm>
        </p:spPr>
        <p:txBody>
          <a:bodyPr>
            <a:normAutofit/>
          </a:bodyPr>
          <a:lstStyle>
            <a:lvl1pPr>
              <a:defRPr sz="1799"/>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3F41C87-7AD9-4845-A077-840E4A0F3F06}" type="datetimeFigureOut">
              <a:rPr lang="en-US" smtClean="0"/>
              <a:t>3/17/2022</a:t>
            </a:fld>
            <a:endParaRPr lang="en-US"/>
          </a:p>
        </p:txBody>
      </p:sp>
      <p:sp>
        <p:nvSpPr>
          <p:cNvPr id="6" name="Footer Placeholder 5"/>
          <p:cNvSpPr>
            <a:spLocks noGrp="1"/>
          </p:cNvSpPr>
          <p:nvPr>
            <p:ph type="ftr" sz="quarter" idx="11"/>
          </p:nvPr>
        </p:nvSpPr>
        <p:spPr/>
        <p:txBody>
          <a:bodyPr/>
          <a:lstStyle/>
          <a:p>
            <a:r>
              <a:rPr lang="en-US"/>
              <a:t>Add a footer</a:t>
            </a:r>
            <a:endParaRPr lang="en-US" dirty="0"/>
          </a:p>
        </p:txBody>
      </p:sp>
      <p:sp>
        <p:nvSpPr>
          <p:cNvPr id="7" name="Slide Number Placeholder 6"/>
          <p:cNvSpPr>
            <a:spLocks noGrp="1"/>
          </p:cNvSpPr>
          <p:nvPr>
            <p:ph type="sldNum" sz="quarter" idx="12"/>
          </p:nvPr>
        </p:nvSpPr>
        <p:spPr/>
        <p:txBody>
          <a:bodyPr/>
          <a:lstStyle/>
          <a:p>
            <a:fld id="{2A013F82-EE5E-44EE-A61D-E31C6657F26F}" type="slidenum">
              <a:rPr lang="en-IN" smtClean="0"/>
              <a:t>‹#›</a:t>
            </a:fld>
            <a:endParaRPr lang="en-IN"/>
          </a:p>
        </p:txBody>
      </p:sp>
    </p:spTree>
    <p:extLst>
      <p:ext uri="{BB962C8B-B14F-4D97-AF65-F5344CB8AC3E}">
        <p14:creationId xmlns:p14="http://schemas.microsoft.com/office/powerpoint/2010/main" val="19761751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026" y="1905000"/>
            <a:ext cx="4395193" cy="576262"/>
          </a:xfrm>
        </p:spPr>
        <p:txBody>
          <a:bodyPr anchor="b">
            <a:noAutofit/>
          </a:bodyPr>
          <a:lstStyle>
            <a:lvl1pPr marL="0" indent="0">
              <a:buNone/>
              <a:defRPr sz="2399" b="0">
                <a:solidFill>
                  <a:schemeClr val="bg2">
                    <a:lumMod val="40000"/>
                    <a:lumOff val="60000"/>
                  </a:schemeClr>
                </a:solidFill>
              </a:defRPr>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025" y="2514600"/>
            <a:ext cx="4395194" cy="3741738"/>
          </a:xfrm>
        </p:spPr>
        <p:txBody>
          <a:bodyPr>
            <a:normAutofit/>
          </a:bodyPr>
          <a:lstStyle>
            <a:lvl1pPr>
              <a:defRPr sz="1799"/>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3023" y="1905000"/>
            <a:ext cx="4395194" cy="576262"/>
          </a:xfrm>
        </p:spPr>
        <p:txBody>
          <a:bodyPr anchor="b">
            <a:noAutofit/>
          </a:bodyPr>
          <a:lstStyle>
            <a:lvl1pPr marL="0" indent="0">
              <a:buNone/>
              <a:defRPr sz="2399" b="0">
                <a:solidFill>
                  <a:schemeClr val="bg2">
                    <a:lumMod val="40000"/>
                    <a:lumOff val="60000"/>
                  </a:schemeClr>
                </a:solidFill>
              </a:defRPr>
            </a:lvl1pPr>
            <a:lvl2pPr marL="457063" indent="0">
              <a:buNone/>
              <a:defRPr sz="1999" b="1"/>
            </a:lvl2pPr>
            <a:lvl3pPr marL="914126" indent="0">
              <a:buNone/>
              <a:defRPr sz="1799" b="1"/>
            </a:lvl3pPr>
            <a:lvl4pPr marL="1371189" indent="0">
              <a:buNone/>
              <a:defRPr sz="1600" b="1"/>
            </a:lvl4pPr>
            <a:lvl5pPr marL="1828251" indent="0">
              <a:buNone/>
              <a:defRPr sz="1600" b="1"/>
            </a:lvl5pPr>
            <a:lvl6pPr marL="2285314" indent="0">
              <a:buNone/>
              <a:defRPr sz="1600" b="1"/>
            </a:lvl6pPr>
            <a:lvl7pPr marL="2742377" indent="0">
              <a:buNone/>
              <a:defRPr sz="1600" b="1"/>
            </a:lvl7pPr>
            <a:lvl8pPr marL="3199440" indent="0">
              <a:buNone/>
              <a:defRPr sz="1600" b="1"/>
            </a:lvl8pPr>
            <a:lvl9pPr marL="3656503"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3023" y="2514600"/>
            <a:ext cx="4395194" cy="3741738"/>
          </a:xfrm>
        </p:spPr>
        <p:txBody>
          <a:bodyPr>
            <a:normAutofit/>
          </a:bodyPr>
          <a:lstStyle>
            <a:lvl1pPr>
              <a:defRPr sz="1799"/>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3F41C87-7AD9-4845-A077-840E4A0F3F06}" type="datetimeFigureOut">
              <a:rPr lang="en-US" smtClean="0"/>
              <a:t>3/17/2022</a:t>
            </a:fld>
            <a:endParaRPr lang="en-US"/>
          </a:p>
        </p:txBody>
      </p:sp>
      <p:sp>
        <p:nvSpPr>
          <p:cNvPr id="8" name="Footer Placeholder 7"/>
          <p:cNvSpPr>
            <a:spLocks noGrp="1"/>
          </p:cNvSpPr>
          <p:nvPr>
            <p:ph type="ftr" sz="quarter" idx="11"/>
          </p:nvPr>
        </p:nvSpPr>
        <p:spPr/>
        <p:txBody>
          <a:bodyPr/>
          <a:lstStyle/>
          <a:p>
            <a:r>
              <a:rPr lang="en-US"/>
              <a:t>Add a footer</a:t>
            </a:r>
            <a:endParaRPr lang="en-US" dirty="0"/>
          </a:p>
        </p:txBody>
      </p:sp>
      <p:sp>
        <p:nvSpPr>
          <p:cNvPr id="9" name="Slide Number Placeholder 8"/>
          <p:cNvSpPr>
            <a:spLocks noGrp="1"/>
          </p:cNvSpPr>
          <p:nvPr>
            <p:ph type="sldNum" sz="quarter" idx="12"/>
          </p:nvPr>
        </p:nvSpPr>
        <p:spPr/>
        <p:txBody>
          <a:bodyPr/>
          <a:lstStyle/>
          <a:p>
            <a:fld id="{2A013F82-EE5E-44EE-A61D-E31C6657F26F}" type="slidenum">
              <a:rPr lang="en-IN" smtClean="0"/>
              <a:t>‹#›</a:t>
            </a:fld>
            <a:endParaRPr lang="en-IN"/>
          </a:p>
        </p:txBody>
      </p:sp>
    </p:spTree>
    <p:extLst>
      <p:ext uri="{BB962C8B-B14F-4D97-AF65-F5344CB8AC3E}">
        <p14:creationId xmlns:p14="http://schemas.microsoft.com/office/powerpoint/2010/main" val="33807151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03F41C87-7AD9-4845-A077-840E4A0F3F06}" type="datetimeFigureOut">
              <a:rPr lang="en-US" smtClean="0"/>
              <a:t>3/17/2022</a:t>
            </a:fld>
            <a:endParaRPr lang="en-US"/>
          </a:p>
        </p:txBody>
      </p:sp>
      <p:sp>
        <p:nvSpPr>
          <p:cNvPr id="5" name="Footer Placeholder 3"/>
          <p:cNvSpPr>
            <a:spLocks noGrp="1"/>
          </p:cNvSpPr>
          <p:nvPr>
            <p:ph type="ftr" sz="quarter" idx="11"/>
          </p:nvPr>
        </p:nvSpPr>
        <p:spPr/>
        <p:txBody>
          <a:bodyPr/>
          <a:lstStyle/>
          <a:p>
            <a:r>
              <a:rPr lang="en-US"/>
              <a:t>Add a footer</a:t>
            </a:r>
            <a:endParaRPr lang="en-US" dirty="0"/>
          </a:p>
        </p:txBody>
      </p:sp>
      <p:sp>
        <p:nvSpPr>
          <p:cNvPr id="6" name="Slide Number Placeholder 4"/>
          <p:cNvSpPr>
            <a:spLocks noGrp="1"/>
          </p:cNvSpPr>
          <p:nvPr>
            <p:ph type="sldNum" sz="quarter" idx="12"/>
          </p:nvPr>
        </p:nvSpPr>
        <p:spPr/>
        <p:txBody>
          <a:bodyPr/>
          <a:lstStyle/>
          <a:p>
            <a:fld id="{2A013F82-EE5E-44EE-A61D-E31C6657F26F}" type="slidenum">
              <a:rPr lang="en-IN" smtClean="0"/>
              <a:t>‹#›</a:t>
            </a:fld>
            <a:endParaRPr lang="en-IN"/>
          </a:p>
        </p:txBody>
      </p:sp>
    </p:spTree>
    <p:extLst>
      <p:ext uri="{BB962C8B-B14F-4D97-AF65-F5344CB8AC3E}">
        <p14:creationId xmlns:p14="http://schemas.microsoft.com/office/powerpoint/2010/main" val="2348043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03F41C87-7AD9-4845-A077-840E4A0F3F06}" type="datetimeFigureOut">
              <a:rPr lang="en-US" smtClean="0"/>
              <a:t>3/17/2022</a:t>
            </a:fld>
            <a:endParaRPr lang="en-US"/>
          </a:p>
        </p:txBody>
      </p:sp>
      <p:sp>
        <p:nvSpPr>
          <p:cNvPr id="5" name="Footer Placeholder 2"/>
          <p:cNvSpPr>
            <a:spLocks noGrp="1"/>
          </p:cNvSpPr>
          <p:nvPr>
            <p:ph type="ftr" sz="quarter" idx="11"/>
          </p:nvPr>
        </p:nvSpPr>
        <p:spPr/>
        <p:txBody>
          <a:bodyPr/>
          <a:lstStyle/>
          <a:p>
            <a:r>
              <a:rPr lang="en-US"/>
              <a:t>Add a footer</a:t>
            </a:r>
            <a:endParaRPr lang="en-US" dirty="0"/>
          </a:p>
        </p:txBody>
      </p:sp>
      <p:sp>
        <p:nvSpPr>
          <p:cNvPr id="6" name="Slide Number Placeholder 3"/>
          <p:cNvSpPr>
            <a:spLocks noGrp="1"/>
          </p:cNvSpPr>
          <p:nvPr>
            <p:ph type="sldNum" sz="quarter" idx="12"/>
          </p:nvPr>
        </p:nvSpPr>
        <p:spPr/>
        <p:txBody>
          <a:bodyPr/>
          <a:lstStyle/>
          <a:p>
            <a:fld id="{2A013F82-EE5E-44EE-A61D-E31C6657F26F}" type="slidenum">
              <a:rPr lang="en-IN" smtClean="0"/>
              <a:t>‹#›</a:t>
            </a:fld>
            <a:endParaRPr lang="en-IN"/>
          </a:p>
        </p:txBody>
      </p:sp>
    </p:spTree>
    <p:extLst>
      <p:ext uri="{BB962C8B-B14F-4D97-AF65-F5344CB8AC3E}">
        <p14:creationId xmlns:p14="http://schemas.microsoft.com/office/powerpoint/2010/main" val="5901110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652" y="1447800"/>
            <a:ext cx="3400178" cy="1447800"/>
          </a:xfrm>
        </p:spPr>
        <p:txBody>
          <a:bodyPr anchor="b"/>
          <a:lstStyle>
            <a:lvl1pPr algn="l">
              <a:defRPr sz="2399" b="0"/>
            </a:lvl1pPr>
          </a:lstStyle>
          <a:p>
            <a:r>
              <a:rPr lang="en-US"/>
              <a:t>Click to edit Master title style</a:t>
            </a:r>
            <a:endParaRPr lang="en-US" dirty="0"/>
          </a:p>
        </p:txBody>
      </p:sp>
      <p:sp>
        <p:nvSpPr>
          <p:cNvPr id="3" name="Content Placeholder 2"/>
          <p:cNvSpPr>
            <a:spLocks noGrp="1"/>
          </p:cNvSpPr>
          <p:nvPr>
            <p:ph idx="1"/>
          </p:nvPr>
        </p:nvSpPr>
        <p:spPr>
          <a:xfrm>
            <a:off x="4783370" y="1447800"/>
            <a:ext cx="5194644" cy="4572000"/>
          </a:xfrm>
        </p:spPr>
        <p:txBody>
          <a:bodyPr anchor="ctr">
            <a:normAutofit/>
          </a:bodyPr>
          <a:lstStyle>
            <a:lvl1pPr>
              <a:defRPr sz="1999"/>
            </a:lvl1pPr>
            <a:lvl2pPr>
              <a:defRPr sz="1799"/>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653" y="3129281"/>
            <a:ext cx="3400177" cy="2895599"/>
          </a:xfrm>
        </p:spPr>
        <p:txBody>
          <a:bodyPr/>
          <a:lstStyle>
            <a:lvl1pPr marL="0" indent="0">
              <a:buNone/>
              <a:defRPr sz="1400"/>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03F41C87-7AD9-4845-A077-840E4A0F3F06}" type="datetimeFigureOut">
              <a:rPr lang="en-US" smtClean="0"/>
              <a:t>3/17/2022</a:t>
            </a:fld>
            <a:endParaRPr lang="en-US"/>
          </a:p>
        </p:txBody>
      </p:sp>
      <p:sp>
        <p:nvSpPr>
          <p:cNvPr id="5" name="Footer Placeholder 5"/>
          <p:cNvSpPr>
            <a:spLocks noGrp="1"/>
          </p:cNvSpPr>
          <p:nvPr>
            <p:ph type="ftr" sz="quarter" idx="11"/>
          </p:nvPr>
        </p:nvSpPr>
        <p:spPr/>
        <p:txBody>
          <a:bodyPr/>
          <a:lstStyle/>
          <a:p>
            <a:r>
              <a:rPr lang="en-US"/>
              <a:t>Add a footer</a:t>
            </a:r>
            <a:endParaRPr lang="en-US" dirty="0"/>
          </a:p>
        </p:txBody>
      </p:sp>
      <p:sp>
        <p:nvSpPr>
          <p:cNvPr id="6" name="Slide Number Placeholder 6"/>
          <p:cNvSpPr>
            <a:spLocks noGrp="1"/>
          </p:cNvSpPr>
          <p:nvPr>
            <p:ph type="sldNum" sz="quarter" idx="12"/>
          </p:nvPr>
        </p:nvSpPr>
        <p:spPr/>
        <p:txBody>
          <a:bodyPr/>
          <a:lstStyle/>
          <a:p>
            <a:fld id="{2A013F82-EE5E-44EE-A61D-E31C6657F26F}" type="slidenum">
              <a:rPr lang="en-IN" smtClean="0"/>
              <a:t>‹#›</a:t>
            </a:fld>
            <a:endParaRPr lang="en-IN"/>
          </a:p>
        </p:txBody>
      </p:sp>
    </p:spTree>
    <p:extLst>
      <p:ext uri="{BB962C8B-B14F-4D97-AF65-F5344CB8AC3E}">
        <p14:creationId xmlns:p14="http://schemas.microsoft.com/office/powerpoint/2010/main" val="20945349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606" y="1854192"/>
            <a:ext cx="5091580" cy="1574808"/>
          </a:xfrm>
        </p:spPr>
        <p:txBody>
          <a:bodyPr anchor="b">
            <a:normAutofit/>
          </a:bodyPr>
          <a:lstStyle>
            <a:lvl1pPr algn="l">
              <a:defRPr sz="3599"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7736" y="1143000"/>
            <a:ext cx="3199567"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063" indent="0">
              <a:buNone/>
              <a:defRPr sz="1600"/>
            </a:lvl2pPr>
            <a:lvl3pPr marL="914126" indent="0">
              <a:buNone/>
              <a:defRPr sz="1600"/>
            </a:lvl3pPr>
            <a:lvl4pPr marL="1371189" indent="0">
              <a:buNone/>
              <a:defRPr sz="1600"/>
            </a:lvl4pPr>
            <a:lvl5pPr marL="1828251" indent="0">
              <a:buNone/>
              <a:defRPr sz="1600"/>
            </a:lvl5pPr>
            <a:lvl6pPr marL="2285314" indent="0">
              <a:buNone/>
              <a:defRPr sz="1600"/>
            </a:lvl6pPr>
            <a:lvl7pPr marL="2742377" indent="0">
              <a:buNone/>
              <a:defRPr sz="1600"/>
            </a:lvl7pPr>
            <a:lvl8pPr marL="3199440" indent="0">
              <a:buNone/>
              <a:defRPr sz="1600"/>
            </a:lvl8pPr>
            <a:lvl9pPr marL="3656503"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654" y="3657600"/>
            <a:ext cx="5083655" cy="1371600"/>
          </a:xfrm>
        </p:spPr>
        <p:txBody>
          <a:bodyPr>
            <a:normAutofit/>
          </a:bodyPr>
          <a:lstStyle>
            <a:lvl1pPr marL="0" indent="0">
              <a:buNone/>
              <a:defRPr sz="1400"/>
            </a:lvl1pPr>
            <a:lvl2pPr marL="457063" indent="0">
              <a:buNone/>
              <a:defRPr sz="1200"/>
            </a:lvl2pPr>
            <a:lvl3pPr marL="914126" indent="0">
              <a:buNone/>
              <a:defRPr sz="1000"/>
            </a:lvl3pPr>
            <a:lvl4pPr marL="1371189" indent="0">
              <a:buNone/>
              <a:defRPr sz="900"/>
            </a:lvl4pPr>
            <a:lvl5pPr marL="1828251" indent="0">
              <a:buNone/>
              <a:defRPr sz="900"/>
            </a:lvl5pPr>
            <a:lvl6pPr marL="2285314" indent="0">
              <a:buNone/>
              <a:defRPr sz="900"/>
            </a:lvl6pPr>
            <a:lvl7pPr marL="2742377" indent="0">
              <a:buNone/>
              <a:defRPr sz="900"/>
            </a:lvl7pPr>
            <a:lvl8pPr marL="3199440" indent="0">
              <a:buNone/>
              <a:defRPr sz="900"/>
            </a:lvl8pPr>
            <a:lvl9pPr marL="3656503"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7616CA0-919D-4A49-9C8A-62FDFB3A5183}" type="datetimeFigureOut">
              <a:rPr lang="en-US" smtClean="0"/>
              <a:t>3/17/2022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7E5644-1E61-4311-A31E-84CB9C7AA8A9}" type="slidenum">
              <a:rPr lang="en-US" smtClean="0"/>
              <a:t>‹#›</a:t>
            </a:fld>
            <a:endParaRPr lang="en-US" dirty="0"/>
          </a:p>
        </p:txBody>
      </p:sp>
    </p:spTree>
    <p:extLst>
      <p:ext uri="{BB962C8B-B14F-4D97-AF65-F5344CB8AC3E}">
        <p14:creationId xmlns:p14="http://schemas.microsoft.com/office/powerpoint/2010/main" val="22708673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6"/>
            <a:ext cx="4035961"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8"/>
            <a:ext cx="1522016" cy="2365453"/>
          </a:xfrm>
          <a:prstGeom prst="rect">
            <a:avLst/>
          </a:prstGeom>
        </p:spPr>
      </p:pic>
      <p:sp>
        <p:nvSpPr>
          <p:cNvPr id="16" name="Oval 15"/>
          <p:cNvSpPr/>
          <p:nvPr/>
        </p:nvSpPr>
        <p:spPr>
          <a:xfrm>
            <a:off x="8606770" y="1676400"/>
            <a:ext cx="2818666"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7330" y="1"/>
            <a:ext cx="1602969"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3637" y="6096000"/>
            <a:ext cx="993475" cy="762000"/>
          </a:xfrm>
          <a:prstGeom prst="rect">
            <a:avLst/>
          </a:prstGeom>
        </p:spPr>
      </p:pic>
      <p:sp>
        <p:nvSpPr>
          <p:cNvPr id="14" name="Rectangle 13"/>
          <p:cNvSpPr/>
          <p:nvPr/>
        </p:nvSpPr>
        <p:spPr>
          <a:xfrm>
            <a:off x="10435094" y="0"/>
            <a:ext cx="685621"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5943" y="452718"/>
            <a:ext cx="9402274"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025" y="2052919"/>
            <a:ext cx="894421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2866" y="1790741"/>
            <a:ext cx="990599" cy="304720"/>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03F41C87-7AD9-4845-A077-840E4A0F3F06}" type="datetimeFigureOut">
              <a:rPr lang="en-US" smtClean="0"/>
              <a:pPr/>
              <a:t>3/17/2022</a:t>
            </a:fld>
            <a:endParaRPr lang="en-US"/>
          </a:p>
        </p:txBody>
      </p:sp>
      <p:sp>
        <p:nvSpPr>
          <p:cNvPr id="5" name="Footer Placeholder 4"/>
          <p:cNvSpPr>
            <a:spLocks noGrp="1"/>
          </p:cNvSpPr>
          <p:nvPr>
            <p:ph type="ftr" sz="quarter" idx="3"/>
          </p:nvPr>
        </p:nvSpPr>
        <p:spPr>
          <a:xfrm rot="5400000">
            <a:off x="8948740" y="3225337"/>
            <a:ext cx="3859795" cy="304722"/>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r>
              <a:rPr lang="en-US"/>
              <a:t>Add a footer</a:t>
            </a:r>
            <a:endParaRPr lang="en-US" dirty="0"/>
          </a:p>
        </p:txBody>
      </p:sp>
      <p:sp>
        <p:nvSpPr>
          <p:cNvPr id="6" name="Slide Number Placeholder 5"/>
          <p:cNvSpPr>
            <a:spLocks noGrp="1"/>
          </p:cNvSpPr>
          <p:nvPr>
            <p:ph type="sldNum" sz="quarter" idx="4"/>
          </p:nvPr>
        </p:nvSpPr>
        <p:spPr bwMode="gray">
          <a:xfrm>
            <a:off x="10349844" y="295730"/>
            <a:ext cx="837981" cy="767687"/>
          </a:xfrm>
          <a:prstGeom prst="rect">
            <a:avLst/>
          </a:prstGeom>
        </p:spPr>
        <p:txBody>
          <a:bodyPr vert="horz" lIns="91440" tIns="45720" rIns="91440" bIns="45720" rtlCol="0" anchor="b"/>
          <a:lstStyle>
            <a:lvl1pPr algn="ctr">
              <a:defRPr sz="2799" b="0" i="0">
                <a:solidFill>
                  <a:schemeClr val="tx1">
                    <a:tint val="75000"/>
                  </a:schemeClr>
                </a:solidFill>
              </a:defRPr>
            </a:lvl1pPr>
          </a:lstStyle>
          <a:p>
            <a:fld id="{2A013F82-EE5E-44EE-A61D-E31C6657F26F}" type="slidenum">
              <a:rPr lang="en-US" smtClean="0"/>
              <a:pPr/>
              <a:t>‹#›</a:t>
            </a:fld>
            <a:endParaRPr lang="en-US"/>
          </a:p>
        </p:txBody>
      </p:sp>
    </p:spTree>
    <p:extLst>
      <p:ext uri="{BB962C8B-B14F-4D97-AF65-F5344CB8AC3E}">
        <p14:creationId xmlns:p14="http://schemas.microsoft.com/office/powerpoint/2010/main" val="2770257945"/>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457063" rtl="0" eaLnBrk="1" latinLnBrk="0" hangingPunct="1">
        <a:spcBef>
          <a:spcPct val="0"/>
        </a:spcBef>
        <a:buNone/>
        <a:defRPr sz="4199"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797" indent="-342797" algn="l" defTabSz="457063" rtl="0" eaLnBrk="1" latinLnBrk="0" hangingPunct="1">
        <a:spcBef>
          <a:spcPts val="1000"/>
        </a:spcBef>
        <a:spcAft>
          <a:spcPts val="0"/>
        </a:spcAft>
        <a:buClr>
          <a:schemeClr val="bg2">
            <a:lumMod val="40000"/>
            <a:lumOff val="60000"/>
          </a:schemeClr>
        </a:buClr>
        <a:buSzPct val="80000"/>
        <a:buFont typeface="Wingdings 3" charset="2"/>
        <a:buChar char=""/>
        <a:defRPr sz="1999" b="0" i="0" kern="1200">
          <a:solidFill>
            <a:schemeClr val="tx1"/>
          </a:solidFill>
          <a:latin typeface="+mj-lt"/>
          <a:ea typeface="+mj-ea"/>
          <a:cs typeface="+mj-cs"/>
        </a:defRPr>
      </a:lvl1pPr>
      <a:lvl2pPr marL="742727" indent="-285664" algn="l" defTabSz="457063" rtl="0" eaLnBrk="1" latinLnBrk="0" hangingPunct="1">
        <a:spcBef>
          <a:spcPts val="1000"/>
        </a:spcBef>
        <a:spcAft>
          <a:spcPts val="0"/>
        </a:spcAft>
        <a:buClr>
          <a:schemeClr val="bg2">
            <a:lumMod val="40000"/>
            <a:lumOff val="60000"/>
          </a:schemeClr>
        </a:buClr>
        <a:buSzPct val="80000"/>
        <a:buFont typeface="Wingdings 3" charset="2"/>
        <a:buChar char=""/>
        <a:defRPr sz="1799" b="0" i="0" kern="1200">
          <a:solidFill>
            <a:schemeClr val="tx1"/>
          </a:solidFill>
          <a:latin typeface="+mj-lt"/>
          <a:ea typeface="+mj-ea"/>
          <a:cs typeface="+mj-cs"/>
        </a:defRPr>
      </a:lvl2pPr>
      <a:lvl3pPr marL="1142657" indent="-228531" algn="l" defTabSz="457063"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599720" indent="-228531" algn="l" defTabSz="457063"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6783" indent="-228531" algn="l" defTabSz="457063"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5248" indent="-228531" algn="l" defTabSz="457063"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0908" indent="-228531" algn="l" defTabSz="457063"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7971" indent="-228531" algn="l" defTabSz="457063"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5034" indent="-228531" algn="l" defTabSz="457063"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063" rtl="0" eaLnBrk="1" latinLnBrk="0" hangingPunct="1">
        <a:defRPr sz="1799" kern="1200">
          <a:solidFill>
            <a:schemeClr val="tx1"/>
          </a:solidFill>
          <a:latin typeface="+mn-lt"/>
          <a:ea typeface="+mn-ea"/>
          <a:cs typeface="+mn-cs"/>
        </a:defRPr>
      </a:lvl1pPr>
      <a:lvl2pPr marL="457063" algn="l" defTabSz="457063" rtl="0" eaLnBrk="1" latinLnBrk="0" hangingPunct="1">
        <a:defRPr sz="1799" kern="1200">
          <a:solidFill>
            <a:schemeClr val="tx1"/>
          </a:solidFill>
          <a:latin typeface="+mn-lt"/>
          <a:ea typeface="+mn-ea"/>
          <a:cs typeface="+mn-cs"/>
        </a:defRPr>
      </a:lvl2pPr>
      <a:lvl3pPr marL="914126" algn="l" defTabSz="457063" rtl="0" eaLnBrk="1" latinLnBrk="0" hangingPunct="1">
        <a:defRPr sz="1799" kern="1200">
          <a:solidFill>
            <a:schemeClr val="tx1"/>
          </a:solidFill>
          <a:latin typeface="+mn-lt"/>
          <a:ea typeface="+mn-ea"/>
          <a:cs typeface="+mn-cs"/>
        </a:defRPr>
      </a:lvl3pPr>
      <a:lvl4pPr marL="1371189" algn="l" defTabSz="457063" rtl="0" eaLnBrk="1" latinLnBrk="0" hangingPunct="1">
        <a:defRPr sz="1799" kern="1200">
          <a:solidFill>
            <a:schemeClr val="tx1"/>
          </a:solidFill>
          <a:latin typeface="+mn-lt"/>
          <a:ea typeface="+mn-ea"/>
          <a:cs typeface="+mn-cs"/>
        </a:defRPr>
      </a:lvl4pPr>
      <a:lvl5pPr marL="1828251" algn="l" defTabSz="457063" rtl="0" eaLnBrk="1" latinLnBrk="0" hangingPunct="1">
        <a:defRPr sz="1799" kern="1200">
          <a:solidFill>
            <a:schemeClr val="tx1"/>
          </a:solidFill>
          <a:latin typeface="+mn-lt"/>
          <a:ea typeface="+mn-ea"/>
          <a:cs typeface="+mn-cs"/>
        </a:defRPr>
      </a:lvl5pPr>
      <a:lvl6pPr marL="2285314" algn="l" defTabSz="457063" rtl="0" eaLnBrk="1" latinLnBrk="0" hangingPunct="1">
        <a:defRPr sz="1799" kern="1200">
          <a:solidFill>
            <a:schemeClr val="tx1"/>
          </a:solidFill>
          <a:latin typeface="+mn-lt"/>
          <a:ea typeface="+mn-ea"/>
          <a:cs typeface="+mn-cs"/>
        </a:defRPr>
      </a:lvl6pPr>
      <a:lvl7pPr marL="2742377" algn="l" defTabSz="457063" rtl="0" eaLnBrk="1" latinLnBrk="0" hangingPunct="1">
        <a:defRPr sz="1799" kern="1200">
          <a:solidFill>
            <a:schemeClr val="tx1"/>
          </a:solidFill>
          <a:latin typeface="+mn-lt"/>
          <a:ea typeface="+mn-ea"/>
          <a:cs typeface="+mn-cs"/>
        </a:defRPr>
      </a:lvl7pPr>
      <a:lvl8pPr marL="3199440" algn="l" defTabSz="457063" rtl="0" eaLnBrk="1" latinLnBrk="0" hangingPunct="1">
        <a:defRPr sz="1799" kern="1200">
          <a:solidFill>
            <a:schemeClr val="tx1"/>
          </a:solidFill>
          <a:latin typeface="+mn-lt"/>
          <a:ea typeface="+mn-ea"/>
          <a:cs typeface="+mn-cs"/>
        </a:defRPr>
      </a:lvl8pPr>
      <a:lvl9pPr marL="3656503" algn="l" defTabSz="457063" rtl="0" eaLnBrk="1" latinLnBrk="0" hangingPunct="1">
        <a:defRPr sz="17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21">
            <a:extLst>
              <a:ext uri="{FF2B5EF4-FFF2-40B4-BE49-F238E27FC236}">
                <a16:creationId xmlns:a16="http://schemas.microsoft.com/office/drawing/2014/main" id="{0F1F20B2-E962-49E5-9607-1C1067C7F4D9}"/>
              </a:ext>
            </a:extLst>
          </p:cNvPr>
          <p:cNvSpPr>
            <a:spLocks noGrp="1"/>
          </p:cNvSpPr>
          <p:nvPr>
            <p:ph type="ctrTitle"/>
          </p:nvPr>
        </p:nvSpPr>
        <p:spPr>
          <a:xfrm>
            <a:off x="1520824" y="764704"/>
            <a:ext cx="5945188" cy="1368152"/>
          </a:xfrm>
          <a:scene3d>
            <a:camera prst="orthographicFront"/>
            <a:lightRig rig="threePt" dir="t"/>
          </a:scene3d>
          <a:sp3d>
            <a:bevelT/>
          </a:sp3d>
        </p:spPr>
        <p:txBody>
          <a:bodyPr>
            <a:normAutofit fontScale="90000"/>
          </a:bodyPr>
          <a:lstStyle/>
          <a:p>
            <a:pPr algn="ctr"/>
            <a:r>
              <a:rPr lang="en-IN" sz="3600" b="1" i="1" dirty="0">
                <a:solidFill>
                  <a:srgbClr val="E05F2C"/>
                </a:solidFill>
              </a:rPr>
              <a:t>Project Presentation On</a:t>
            </a:r>
            <a:br>
              <a:rPr lang="en-IN" sz="3600" b="1" i="1" dirty="0">
                <a:solidFill>
                  <a:schemeClr val="accent1">
                    <a:lumMod val="75000"/>
                  </a:schemeClr>
                </a:solidFill>
              </a:rPr>
            </a:br>
            <a:br>
              <a:rPr lang="en-IN" sz="4400" dirty="0"/>
            </a:br>
            <a:r>
              <a:rPr lang="en-IN" sz="3600" b="1" dirty="0">
                <a:solidFill>
                  <a:schemeClr val="tx1"/>
                </a:solidFill>
              </a:rPr>
              <a:t>“Housing: Price Prediction”</a:t>
            </a:r>
          </a:p>
        </p:txBody>
      </p:sp>
      <p:sp>
        <p:nvSpPr>
          <p:cNvPr id="3" name="Subtitle 2"/>
          <p:cNvSpPr>
            <a:spLocks noGrp="1"/>
          </p:cNvSpPr>
          <p:nvPr>
            <p:ph type="subTitle" idx="1"/>
          </p:nvPr>
        </p:nvSpPr>
        <p:spPr>
          <a:xfrm>
            <a:off x="1520825" y="5733256"/>
            <a:ext cx="5945187" cy="504056"/>
          </a:xfrm>
        </p:spPr>
        <p:txBody>
          <a:bodyPr/>
          <a:lstStyle/>
          <a:p>
            <a:r>
              <a:rPr lang="en-US" b="1" i="1" dirty="0">
                <a:solidFill>
                  <a:srgbClr val="E05F2C"/>
                </a:solidFill>
              </a:rPr>
              <a:t>  Presented By: Dr. </a:t>
            </a:r>
            <a:r>
              <a:rPr lang="en-US" b="1" i="1" dirty="0" err="1">
                <a:solidFill>
                  <a:srgbClr val="E05F2C"/>
                </a:solidFill>
              </a:rPr>
              <a:t>pinki</a:t>
            </a:r>
            <a:r>
              <a:rPr lang="en-US" b="1" i="1" dirty="0">
                <a:solidFill>
                  <a:srgbClr val="E05F2C"/>
                </a:solidFill>
              </a:rPr>
              <a:t> </a:t>
            </a:r>
            <a:r>
              <a:rPr lang="en-US" b="1" i="1" dirty="0" err="1">
                <a:solidFill>
                  <a:srgbClr val="E05F2C"/>
                </a:solidFill>
              </a:rPr>
              <a:t>kumari</a:t>
            </a:r>
            <a:r>
              <a:rPr lang="en-US" b="1" i="1" dirty="0">
                <a:solidFill>
                  <a:srgbClr val="E05F2C"/>
                </a:solidFill>
              </a:rPr>
              <a:t> </a:t>
            </a:r>
            <a:r>
              <a:rPr lang="en-US" b="1" i="1" dirty="0" err="1">
                <a:solidFill>
                  <a:srgbClr val="E05F2C"/>
                </a:solidFill>
              </a:rPr>
              <a:t>sharmA</a:t>
            </a:r>
            <a:endParaRPr lang="en-US" b="1" i="1" dirty="0">
              <a:solidFill>
                <a:srgbClr val="E05F2C"/>
              </a:solidFill>
            </a:endParaRPr>
          </a:p>
        </p:txBody>
      </p:sp>
      <p:pic>
        <p:nvPicPr>
          <p:cNvPr id="30" name="Picture 29">
            <a:extLst>
              <a:ext uri="{FF2B5EF4-FFF2-40B4-BE49-F238E27FC236}">
                <a16:creationId xmlns:a16="http://schemas.microsoft.com/office/drawing/2014/main" id="{D1B3DDF3-4016-4750-A712-2E6F4710694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3038" y="2167344"/>
            <a:ext cx="6840760" cy="3576320"/>
          </a:xfrm>
          <a:prstGeom prst="rect">
            <a:avLst/>
          </a:prstGeom>
        </p:spPr>
      </p:pic>
      <p:sp>
        <p:nvSpPr>
          <p:cNvPr id="48" name="Rectangle 47">
            <a:extLst>
              <a:ext uri="{FF2B5EF4-FFF2-40B4-BE49-F238E27FC236}">
                <a16:creationId xmlns:a16="http://schemas.microsoft.com/office/drawing/2014/main" id="{D5E70A75-9E53-42DC-AF9C-D15EA1B4F7A1}"/>
              </a:ext>
            </a:extLst>
          </p:cNvPr>
          <p:cNvSpPr/>
          <p:nvPr/>
        </p:nvSpPr>
        <p:spPr>
          <a:xfrm>
            <a:off x="1073038" y="-96056"/>
            <a:ext cx="6861080" cy="734224"/>
          </a:xfrm>
          <a:custGeom>
            <a:avLst/>
            <a:gdLst>
              <a:gd name="connsiteX0" fmla="*/ 0 w 6840760"/>
              <a:gd name="connsiteY0" fmla="*/ 0 h 764704"/>
              <a:gd name="connsiteX1" fmla="*/ 6840760 w 6840760"/>
              <a:gd name="connsiteY1" fmla="*/ 0 h 764704"/>
              <a:gd name="connsiteX2" fmla="*/ 6840760 w 6840760"/>
              <a:gd name="connsiteY2" fmla="*/ 764704 h 764704"/>
              <a:gd name="connsiteX3" fmla="*/ 0 w 6840760"/>
              <a:gd name="connsiteY3" fmla="*/ 764704 h 764704"/>
              <a:gd name="connsiteX4" fmla="*/ 0 w 6840760"/>
              <a:gd name="connsiteY4" fmla="*/ 0 h 764704"/>
              <a:gd name="connsiteX0" fmla="*/ 0 w 6840760"/>
              <a:gd name="connsiteY0" fmla="*/ 0 h 764704"/>
              <a:gd name="connsiteX1" fmla="*/ 6840760 w 6840760"/>
              <a:gd name="connsiteY1" fmla="*/ 0 h 764704"/>
              <a:gd name="connsiteX2" fmla="*/ 6840760 w 6840760"/>
              <a:gd name="connsiteY2" fmla="*/ 764704 h 764704"/>
              <a:gd name="connsiteX3" fmla="*/ 0 w 6840760"/>
              <a:gd name="connsiteY3" fmla="*/ 764704 h 764704"/>
              <a:gd name="connsiteX4" fmla="*/ 0 w 6840760"/>
              <a:gd name="connsiteY4" fmla="*/ 0 h 764704"/>
              <a:gd name="connsiteX0" fmla="*/ 0 w 6840760"/>
              <a:gd name="connsiteY0" fmla="*/ 0 h 764704"/>
              <a:gd name="connsiteX1" fmla="*/ 6840760 w 6840760"/>
              <a:gd name="connsiteY1" fmla="*/ 0 h 764704"/>
              <a:gd name="connsiteX2" fmla="*/ 6840760 w 6840760"/>
              <a:gd name="connsiteY2" fmla="*/ 764704 h 764704"/>
              <a:gd name="connsiteX3" fmla="*/ 0 w 6840760"/>
              <a:gd name="connsiteY3" fmla="*/ 764704 h 764704"/>
              <a:gd name="connsiteX4" fmla="*/ 0 w 6840760"/>
              <a:gd name="connsiteY4" fmla="*/ 0 h 764704"/>
              <a:gd name="connsiteX0" fmla="*/ 0 w 6840760"/>
              <a:gd name="connsiteY0" fmla="*/ 0 h 764704"/>
              <a:gd name="connsiteX1" fmla="*/ 6840760 w 6840760"/>
              <a:gd name="connsiteY1" fmla="*/ 0 h 764704"/>
              <a:gd name="connsiteX2" fmla="*/ 6840760 w 6840760"/>
              <a:gd name="connsiteY2" fmla="*/ 703744 h 764704"/>
              <a:gd name="connsiteX3" fmla="*/ 0 w 6840760"/>
              <a:gd name="connsiteY3" fmla="*/ 764704 h 764704"/>
              <a:gd name="connsiteX4" fmla="*/ 0 w 6840760"/>
              <a:gd name="connsiteY4" fmla="*/ 0 h 764704"/>
              <a:gd name="connsiteX0" fmla="*/ 0 w 6840760"/>
              <a:gd name="connsiteY0" fmla="*/ 0 h 703744"/>
              <a:gd name="connsiteX1" fmla="*/ 6840760 w 6840760"/>
              <a:gd name="connsiteY1" fmla="*/ 0 h 703744"/>
              <a:gd name="connsiteX2" fmla="*/ 6840760 w 6840760"/>
              <a:gd name="connsiteY2" fmla="*/ 703744 h 703744"/>
              <a:gd name="connsiteX3" fmla="*/ 0 w 6840760"/>
              <a:gd name="connsiteY3" fmla="*/ 561504 h 703744"/>
              <a:gd name="connsiteX4" fmla="*/ 0 w 6840760"/>
              <a:gd name="connsiteY4" fmla="*/ 0 h 703744"/>
              <a:gd name="connsiteX0" fmla="*/ 0 w 6861080"/>
              <a:gd name="connsiteY0" fmla="*/ 0 h 734224"/>
              <a:gd name="connsiteX1" fmla="*/ 6840760 w 6861080"/>
              <a:gd name="connsiteY1" fmla="*/ 0 h 734224"/>
              <a:gd name="connsiteX2" fmla="*/ 6861080 w 6861080"/>
              <a:gd name="connsiteY2" fmla="*/ 734224 h 734224"/>
              <a:gd name="connsiteX3" fmla="*/ 0 w 6861080"/>
              <a:gd name="connsiteY3" fmla="*/ 561504 h 734224"/>
              <a:gd name="connsiteX4" fmla="*/ 0 w 6861080"/>
              <a:gd name="connsiteY4" fmla="*/ 0 h 7342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61080" h="734224">
                <a:moveTo>
                  <a:pt x="0" y="0"/>
                </a:moveTo>
                <a:lnTo>
                  <a:pt x="6840760" y="0"/>
                </a:lnTo>
                <a:lnTo>
                  <a:pt x="6861080" y="734224"/>
                </a:lnTo>
                <a:cubicBezTo>
                  <a:pt x="4580827" y="734224"/>
                  <a:pt x="2270093" y="-139536"/>
                  <a:pt x="0" y="561504"/>
                </a:cubicBezTo>
                <a:lnTo>
                  <a:pt x="0" y="0"/>
                </a:lnTo>
                <a:close/>
              </a:path>
            </a:pathLst>
          </a:custGeom>
          <a:solidFill>
            <a:srgbClr val="F4B10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0" name="Rectangle 49">
            <a:extLst>
              <a:ext uri="{FF2B5EF4-FFF2-40B4-BE49-F238E27FC236}">
                <a16:creationId xmlns:a16="http://schemas.microsoft.com/office/drawing/2014/main" id="{95A83606-ABA4-48D3-8BC5-4B6CA679E844}"/>
              </a:ext>
            </a:extLst>
          </p:cNvPr>
          <p:cNvSpPr/>
          <p:nvPr/>
        </p:nvSpPr>
        <p:spPr>
          <a:xfrm>
            <a:off x="1073038" y="6309320"/>
            <a:ext cx="6840760" cy="548680"/>
          </a:xfrm>
          <a:prstGeom prst="rect">
            <a:avLst/>
          </a:prstGeom>
          <a:solidFill>
            <a:srgbClr val="F4B10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320115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3">
            <a:extLst>
              <a:ext uri="{FF2B5EF4-FFF2-40B4-BE49-F238E27FC236}">
                <a16:creationId xmlns:a16="http://schemas.microsoft.com/office/drawing/2014/main" id="{63FBE68F-F347-4114-9E8E-42A61F2ADB15}"/>
              </a:ext>
            </a:extLst>
          </p:cNvPr>
          <p:cNvPicPr>
            <a:picLocks/>
          </p:cNvPicPr>
          <p:nvPr/>
        </p:nvPicPr>
        <p:blipFill rotWithShape="1">
          <a:blip r:embed="rId2" cstate="print">
            <a:extLst>
              <a:ext uri="{28A0092B-C50C-407E-A947-70E740481C1C}">
                <a14:useLocalDpi xmlns:a14="http://schemas.microsoft.com/office/drawing/2010/main" val="0"/>
              </a:ext>
            </a:extLst>
          </a:blip>
          <a:srcRect b="49953"/>
          <a:stretch/>
        </p:blipFill>
        <p:spPr bwMode="auto">
          <a:xfrm>
            <a:off x="1053851" y="764704"/>
            <a:ext cx="11134973" cy="6093296"/>
          </a:xfrm>
          <a:prstGeom prst="rect">
            <a:avLst/>
          </a:prstGeom>
          <a:noFill/>
          <a:ln>
            <a:noFill/>
          </a:ln>
        </p:spPr>
      </p:pic>
      <p:sp>
        <p:nvSpPr>
          <p:cNvPr id="2" name="Title 1">
            <a:extLst>
              <a:ext uri="{FF2B5EF4-FFF2-40B4-BE49-F238E27FC236}">
                <a16:creationId xmlns:a16="http://schemas.microsoft.com/office/drawing/2014/main" id="{695AA67E-7C9F-4E66-93A5-3B34B52D1366}"/>
              </a:ext>
            </a:extLst>
          </p:cNvPr>
          <p:cNvSpPr>
            <a:spLocks noGrp="1"/>
          </p:cNvSpPr>
          <p:nvPr>
            <p:ph type="title"/>
          </p:nvPr>
        </p:nvSpPr>
        <p:spPr>
          <a:xfrm>
            <a:off x="1522413" y="116632"/>
            <a:ext cx="9829799" cy="648072"/>
          </a:xfrm>
        </p:spPr>
        <p:txBody>
          <a:bodyPr>
            <a:normAutofit fontScale="90000"/>
          </a:bodyPr>
          <a:lstStyle/>
          <a:p>
            <a:r>
              <a:rPr lang="en-IN" dirty="0"/>
              <a:t>Visualization of numerical columns:</a:t>
            </a:r>
          </a:p>
        </p:txBody>
      </p:sp>
    </p:spTree>
    <p:extLst>
      <p:ext uri="{BB962C8B-B14F-4D97-AF65-F5344CB8AC3E}">
        <p14:creationId xmlns:p14="http://schemas.microsoft.com/office/powerpoint/2010/main" val="36205101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C1AC13-5ADE-4C3D-A40B-B84A074851A8}"/>
              </a:ext>
            </a:extLst>
          </p:cNvPr>
          <p:cNvSpPr>
            <a:spLocks noGrp="1"/>
          </p:cNvSpPr>
          <p:nvPr>
            <p:ph type="title"/>
          </p:nvPr>
        </p:nvSpPr>
        <p:spPr>
          <a:xfrm>
            <a:off x="1522413" y="381000"/>
            <a:ext cx="9829799" cy="1319808"/>
          </a:xfrm>
        </p:spPr>
        <p:txBody>
          <a:bodyPr>
            <a:normAutofit/>
          </a:bodyPr>
          <a:lstStyle/>
          <a:p>
            <a:r>
              <a:rPr lang="en-IN" dirty="0"/>
              <a:t>Observations:</a:t>
            </a:r>
          </a:p>
        </p:txBody>
      </p:sp>
      <p:sp>
        <p:nvSpPr>
          <p:cNvPr id="3" name="Content Placeholder 2">
            <a:extLst>
              <a:ext uri="{FF2B5EF4-FFF2-40B4-BE49-F238E27FC236}">
                <a16:creationId xmlns:a16="http://schemas.microsoft.com/office/drawing/2014/main" id="{CDCEB899-A7B2-4E32-AD1B-C83942F2E00A}"/>
              </a:ext>
            </a:extLst>
          </p:cNvPr>
          <p:cNvSpPr>
            <a:spLocks noGrp="1"/>
          </p:cNvSpPr>
          <p:nvPr>
            <p:ph idx="1"/>
          </p:nvPr>
        </p:nvSpPr>
        <p:spPr>
          <a:xfrm>
            <a:off x="1522413" y="1700808"/>
            <a:ext cx="9756575" cy="5040561"/>
          </a:xfrm>
        </p:spPr>
        <p:txBody>
          <a:bodyPr>
            <a:noAutofit/>
          </a:bodyPr>
          <a:lstStyle/>
          <a:p>
            <a:pPr lvl="0">
              <a:lnSpc>
                <a:spcPct val="107000"/>
              </a:lnSpc>
              <a:spcBef>
                <a:spcPts val="300"/>
              </a:spcBef>
              <a:spcAft>
                <a:spcPts val="300"/>
              </a:spcAft>
              <a:buFont typeface="Wingdings" panose="05000000000000000000" pitchFamily="2" charset="2"/>
              <a:buChar char="ü"/>
            </a:pPr>
            <a:r>
              <a:rPr lang="en-IN" sz="17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As Linear feet of street connected to property(LotFrontage) is increasing sales is decreasing and the SalePrice is ranging between 0-3 lakhs.</a:t>
            </a:r>
          </a:p>
          <a:p>
            <a:pPr lvl="0">
              <a:lnSpc>
                <a:spcPct val="107000"/>
              </a:lnSpc>
              <a:spcBef>
                <a:spcPts val="300"/>
              </a:spcBef>
              <a:spcAft>
                <a:spcPts val="300"/>
              </a:spcAft>
              <a:buFont typeface="Wingdings" panose="05000000000000000000" pitchFamily="2" charset="2"/>
              <a:buChar char="ü"/>
            </a:pPr>
            <a:r>
              <a:rPr lang="en-IN" sz="17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As Lot size in square feet(LotArea) is increasing sales is decreasing and the SalePrice is in between 0-4 lakhs.</a:t>
            </a:r>
            <a:endParaRPr lang="en-IN" sz="1700" dirty="0">
              <a:solidFill>
                <a:srgbClr val="000000"/>
              </a:solidFill>
              <a:effectLst/>
              <a:latin typeface="Century" panose="02040604050505020304" pitchFamily="18" charset="0"/>
              <a:ea typeface="Times New Roman" panose="02020603050405020304" pitchFamily="18" charset="0"/>
              <a:cs typeface="Times New Roman" panose="02020603050405020304" pitchFamily="18" charset="0"/>
            </a:endParaRPr>
          </a:p>
          <a:p>
            <a:pPr lvl="0">
              <a:lnSpc>
                <a:spcPct val="107000"/>
              </a:lnSpc>
              <a:spcBef>
                <a:spcPts val="300"/>
              </a:spcBef>
              <a:spcAft>
                <a:spcPts val="300"/>
              </a:spcAft>
              <a:buFont typeface="Wingdings" panose="05000000000000000000" pitchFamily="2" charset="2"/>
              <a:buChar char="ü"/>
            </a:pPr>
            <a:r>
              <a:rPr lang="en-IN" sz="17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As Masonry veneer area in square feet (</a:t>
            </a:r>
            <a:r>
              <a:rPr lang="en-IN" sz="1700" dirty="0" err="1">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MasVnrArea</a:t>
            </a:r>
            <a:r>
              <a:rPr lang="en-IN" sz="17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 is increasing sales is decreasing and SalePrice is ranging between 0-4 lakhs.</a:t>
            </a:r>
            <a:endParaRPr lang="en-IN" sz="1700" dirty="0">
              <a:latin typeface="Century" panose="02040604050505020304" pitchFamily="18" charset="0"/>
              <a:ea typeface="Times New Roman" panose="02020603050405020304" pitchFamily="18" charset="0"/>
              <a:cs typeface="Times New Roman" panose="02020603050405020304" pitchFamily="18" charset="0"/>
            </a:endParaRPr>
          </a:p>
          <a:p>
            <a:pPr lvl="0">
              <a:lnSpc>
                <a:spcPct val="107000"/>
              </a:lnSpc>
              <a:spcBef>
                <a:spcPts val="300"/>
              </a:spcBef>
              <a:spcAft>
                <a:spcPts val="300"/>
              </a:spcAft>
              <a:buFont typeface="Wingdings" panose="05000000000000000000" pitchFamily="2" charset="2"/>
              <a:buChar char="ü"/>
            </a:pPr>
            <a:r>
              <a:rPr lang="en-IN" sz="17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As Type 1 finished square feet(BsmtFinSF1) is increasing sales is decreasing and the SalePrice is in between 0-4 lakhs.</a:t>
            </a:r>
            <a:endParaRPr lang="en-IN" sz="1700" dirty="0">
              <a:latin typeface="Century" panose="02040604050505020304" pitchFamily="18" charset="0"/>
              <a:ea typeface="Times New Roman" panose="02020603050405020304" pitchFamily="18" charset="0"/>
              <a:cs typeface="Times New Roman" panose="02020603050405020304" pitchFamily="18" charset="0"/>
            </a:endParaRPr>
          </a:p>
          <a:p>
            <a:pPr lvl="0">
              <a:lnSpc>
                <a:spcPct val="107000"/>
              </a:lnSpc>
              <a:spcBef>
                <a:spcPts val="300"/>
              </a:spcBef>
              <a:spcAft>
                <a:spcPts val="300"/>
              </a:spcAft>
              <a:buFont typeface="Wingdings" panose="05000000000000000000" pitchFamily="2" charset="2"/>
              <a:buChar char="ü"/>
            </a:pPr>
            <a:r>
              <a:rPr lang="en-IN" sz="17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As Unfinished square feet of basement area (</a:t>
            </a:r>
            <a:r>
              <a:rPr lang="en-IN" sz="1700" dirty="0" err="1">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BsmtUnfSF</a:t>
            </a:r>
            <a:r>
              <a:rPr lang="en-IN" sz="17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 is increasing sales is decreasing and the SalePrice is in between 0-4 lakhs. There are some outliers also.</a:t>
            </a:r>
            <a:endParaRPr lang="en-IN" sz="1700" dirty="0">
              <a:latin typeface="Century" panose="02040604050505020304" pitchFamily="18" charset="0"/>
              <a:ea typeface="Times New Roman" panose="02020603050405020304" pitchFamily="18" charset="0"/>
              <a:cs typeface="Times New Roman" panose="02020603050405020304" pitchFamily="18" charset="0"/>
            </a:endParaRPr>
          </a:p>
          <a:p>
            <a:pPr lvl="0">
              <a:lnSpc>
                <a:spcPct val="107000"/>
              </a:lnSpc>
              <a:spcBef>
                <a:spcPts val="300"/>
              </a:spcBef>
              <a:spcAft>
                <a:spcPts val="300"/>
              </a:spcAft>
              <a:buFont typeface="Wingdings" panose="05000000000000000000" pitchFamily="2" charset="2"/>
              <a:buChar char="ü"/>
            </a:pPr>
            <a:r>
              <a:rPr lang="en-IN" sz="17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As Total square feet of basement area (</a:t>
            </a:r>
            <a:r>
              <a:rPr lang="en-IN" sz="1700" dirty="0" err="1">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TotalBsmtSF</a:t>
            </a:r>
            <a:r>
              <a:rPr lang="en-IN" sz="17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 is increasing sales is decreasing and the SalePrice is in between 0-4 lakhs.</a:t>
            </a:r>
            <a:endParaRPr lang="en-IN" sz="1700" dirty="0">
              <a:latin typeface="Century" panose="02040604050505020304" pitchFamily="18" charset="0"/>
              <a:ea typeface="Times New Roman" panose="02020603050405020304" pitchFamily="18" charset="0"/>
              <a:cs typeface="Times New Roman" panose="02020603050405020304" pitchFamily="18" charset="0"/>
            </a:endParaRPr>
          </a:p>
          <a:p>
            <a:pPr lvl="0">
              <a:lnSpc>
                <a:spcPct val="107000"/>
              </a:lnSpc>
              <a:spcBef>
                <a:spcPts val="300"/>
              </a:spcBef>
              <a:spcAft>
                <a:spcPts val="300"/>
              </a:spcAft>
              <a:buFont typeface="Wingdings" panose="05000000000000000000" pitchFamily="2" charset="2"/>
              <a:buChar char="ü"/>
            </a:pPr>
            <a:r>
              <a:rPr lang="en-IN" sz="17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As First Floor square feet(1stFlrSF) is increasing sales is decreasing and the SalePrice is in between 0-4 lakhs.</a:t>
            </a:r>
            <a:endParaRPr lang="en-IN" sz="1700" dirty="0">
              <a:latin typeface="Century" panose="02040604050505020304" pitchFamily="18" charset="0"/>
              <a:ea typeface="Times New Roman" panose="02020603050405020304" pitchFamily="18" charset="0"/>
              <a:cs typeface="Times New Roman" panose="02020603050405020304" pitchFamily="18" charset="0"/>
            </a:endParaRPr>
          </a:p>
          <a:p>
            <a:pPr lvl="0">
              <a:lnSpc>
                <a:spcPct val="107000"/>
              </a:lnSpc>
              <a:spcBef>
                <a:spcPts val="300"/>
              </a:spcBef>
              <a:spcAft>
                <a:spcPts val="300"/>
              </a:spcAft>
              <a:buFont typeface="Wingdings" panose="05000000000000000000" pitchFamily="2" charset="2"/>
              <a:buChar char="ü"/>
            </a:pPr>
            <a:r>
              <a:rPr lang="en-IN" sz="1700" dirty="0">
                <a:solidFill>
                  <a:srgbClr val="000000"/>
                </a:solidFill>
                <a:effectLst/>
                <a:latin typeface="Century" panose="02040604050505020304" pitchFamily="18" charset="0"/>
                <a:ea typeface="Times New Roman" panose="02020603050405020304" pitchFamily="18" charset="0"/>
              </a:rPr>
              <a:t>As Second floor square feet(2ndFlrSF) is increasing sales is increasing in the range 500-1000 and the SalePrice is in between 0-4 lakhs.</a:t>
            </a:r>
            <a:endParaRPr lang="en-IN" sz="1700" dirty="0">
              <a:latin typeface="Century" panose="02040604050505020304" pitchFamily="18" charset="0"/>
            </a:endParaRPr>
          </a:p>
        </p:txBody>
      </p:sp>
    </p:spTree>
    <p:extLst>
      <p:ext uri="{BB962C8B-B14F-4D97-AF65-F5344CB8AC3E}">
        <p14:creationId xmlns:p14="http://schemas.microsoft.com/office/powerpoint/2010/main" val="852241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AB6F3E-917E-4390-8E4E-D52E55B22909}"/>
              </a:ext>
            </a:extLst>
          </p:cNvPr>
          <p:cNvSpPr>
            <a:spLocks noGrp="1"/>
          </p:cNvSpPr>
          <p:nvPr>
            <p:ph type="title"/>
          </p:nvPr>
        </p:nvSpPr>
        <p:spPr>
          <a:xfrm>
            <a:off x="1522413" y="116632"/>
            <a:ext cx="9829799" cy="572343"/>
          </a:xfrm>
        </p:spPr>
        <p:txBody>
          <a:bodyPr>
            <a:normAutofit fontScale="90000"/>
          </a:bodyPr>
          <a:lstStyle/>
          <a:p>
            <a:r>
              <a:rPr lang="en-IN" dirty="0"/>
              <a:t>Vizualization of numerical columns:</a:t>
            </a:r>
          </a:p>
        </p:txBody>
      </p:sp>
      <p:pic>
        <p:nvPicPr>
          <p:cNvPr id="7" name="Content Placeholder 3">
            <a:extLst>
              <a:ext uri="{FF2B5EF4-FFF2-40B4-BE49-F238E27FC236}">
                <a16:creationId xmlns:a16="http://schemas.microsoft.com/office/drawing/2014/main" id="{E0972DEE-8589-48AF-8306-01D584ED65E9}"/>
              </a:ext>
            </a:extLst>
          </p:cNvPr>
          <p:cNvPicPr>
            <a:picLocks noGrp="1"/>
          </p:cNvPicPr>
          <p:nvPr>
            <p:ph idx="1"/>
          </p:nvPr>
        </p:nvPicPr>
        <p:blipFill rotWithShape="1">
          <a:blip r:embed="rId2" cstate="print">
            <a:extLst>
              <a:ext uri="{28A0092B-C50C-407E-A947-70E740481C1C}">
                <a14:useLocalDpi xmlns:a14="http://schemas.microsoft.com/office/drawing/2010/main" val="0"/>
              </a:ext>
            </a:extLst>
          </a:blip>
          <a:srcRect t="49351"/>
          <a:stretch/>
        </p:blipFill>
        <p:spPr bwMode="auto">
          <a:xfrm>
            <a:off x="1053852" y="620688"/>
            <a:ext cx="10873208" cy="6237312"/>
          </a:xfrm>
          <a:prstGeom prst="rect">
            <a:avLst/>
          </a:prstGeom>
          <a:noFill/>
          <a:ln>
            <a:noFill/>
          </a:ln>
        </p:spPr>
      </p:pic>
    </p:spTree>
    <p:extLst>
      <p:ext uri="{BB962C8B-B14F-4D97-AF65-F5344CB8AC3E}">
        <p14:creationId xmlns:p14="http://schemas.microsoft.com/office/powerpoint/2010/main" val="11026056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D1B4AA-9FBD-415C-BA6D-654E3C233E45}"/>
              </a:ext>
            </a:extLst>
          </p:cNvPr>
          <p:cNvSpPr>
            <a:spLocks noGrp="1"/>
          </p:cNvSpPr>
          <p:nvPr>
            <p:ph type="title"/>
          </p:nvPr>
        </p:nvSpPr>
        <p:spPr>
          <a:xfrm>
            <a:off x="1522413" y="1124744"/>
            <a:ext cx="9829799" cy="576064"/>
          </a:xfrm>
        </p:spPr>
        <p:txBody>
          <a:bodyPr>
            <a:normAutofit fontScale="90000"/>
          </a:bodyPr>
          <a:lstStyle/>
          <a:p>
            <a:r>
              <a:rPr lang="en-IN" dirty="0"/>
              <a:t>Observations:</a:t>
            </a:r>
          </a:p>
        </p:txBody>
      </p:sp>
      <p:sp>
        <p:nvSpPr>
          <p:cNvPr id="3" name="Content Placeholder 2">
            <a:extLst>
              <a:ext uri="{FF2B5EF4-FFF2-40B4-BE49-F238E27FC236}">
                <a16:creationId xmlns:a16="http://schemas.microsoft.com/office/drawing/2014/main" id="{52FEEF28-260D-4FEE-96CD-90DDFCE6B64A}"/>
              </a:ext>
            </a:extLst>
          </p:cNvPr>
          <p:cNvSpPr>
            <a:spLocks noGrp="1"/>
          </p:cNvSpPr>
          <p:nvPr>
            <p:ph idx="1"/>
          </p:nvPr>
        </p:nvSpPr>
        <p:spPr>
          <a:xfrm>
            <a:off x="1522413" y="1700808"/>
            <a:ext cx="9829799" cy="4968552"/>
          </a:xfrm>
        </p:spPr>
        <p:txBody>
          <a:bodyPr>
            <a:noAutofit/>
          </a:bodyPr>
          <a:lstStyle/>
          <a:p>
            <a:pPr lvl="0">
              <a:lnSpc>
                <a:spcPct val="107000"/>
              </a:lnSpc>
              <a:spcBef>
                <a:spcPts val="300"/>
              </a:spcBef>
              <a:spcAft>
                <a:spcPts val="300"/>
              </a:spcAft>
              <a:buFont typeface="Wingdings" panose="05000000000000000000" pitchFamily="2" charset="2"/>
              <a:buChar char="ü"/>
            </a:pPr>
            <a:r>
              <a:rPr lang="en-IN" sz="18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As Above grade (ground) living area square feet (GrLivArea) is increasing sales is decreasing and the SalePrice is in between 0-4 lakhs.</a:t>
            </a:r>
            <a:endParaRPr lang="en-IN" sz="1800" dirty="0">
              <a:latin typeface="Century" panose="02040604050505020304" pitchFamily="18" charset="0"/>
              <a:ea typeface="Times New Roman" panose="02020603050405020304" pitchFamily="18" charset="0"/>
              <a:cs typeface="Times New Roman" panose="02020603050405020304" pitchFamily="18" charset="0"/>
            </a:endParaRPr>
          </a:p>
          <a:p>
            <a:pPr lvl="0">
              <a:lnSpc>
                <a:spcPct val="107000"/>
              </a:lnSpc>
              <a:spcBef>
                <a:spcPts val="300"/>
              </a:spcBef>
              <a:spcAft>
                <a:spcPts val="300"/>
              </a:spcAft>
              <a:buFont typeface="Wingdings" panose="05000000000000000000" pitchFamily="2" charset="2"/>
              <a:buChar char="ü"/>
            </a:pPr>
            <a:r>
              <a:rPr lang="en-IN" sz="18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As Size of garage in square feet(GarageArea) is increasing sales is increasing and the SalePrice is in between 0-4 lakhs.</a:t>
            </a:r>
            <a:endParaRPr lang="en-IN" sz="1800" dirty="0">
              <a:latin typeface="Century" panose="02040604050505020304" pitchFamily="18" charset="0"/>
              <a:ea typeface="Times New Roman" panose="02020603050405020304" pitchFamily="18" charset="0"/>
              <a:cs typeface="Times New Roman" panose="02020603050405020304" pitchFamily="18" charset="0"/>
            </a:endParaRPr>
          </a:p>
          <a:p>
            <a:pPr lvl="0">
              <a:lnSpc>
                <a:spcPct val="107000"/>
              </a:lnSpc>
              <a:spcBef>
                <a:spcPts val="300"/>
              </a:spcBef>
              <a:spcAft>
                <a:spcPts val="300"/>
              </a:spcAft>
              <a:buFont typeface="Wingdings" panose="05000000000000000000" pitchFamily="2" charset="2"/>
              <a:buChar char="ü"/>
            </a:pPr>
            <a:r>
              <a:rPr lang="en-IN" sz="18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As Wood deck area in square feet(WoodDeckSF) is increasing sales is decreasing and the SalePrice is in between 0-4 lakhs.</a:t>
            </a:r>
            <a:endParaRPr lang="en-IN" sz="1800" dirty="0">
              <a:latin typeface="Century" panose="02040604050505020304" pitchFamily="18" charset="0"/>
              <a:ea typeface="Times New Roman" panose="02020603050405020304" pitchFamily="18" charset="0"/>
              <a:cs typeface="Times New Roman" panose="02020603050405020304" pitchFamily="18" charset="0"/>
            </a:endParaRPr>
          </a:p>
          <a:p>
            <a:pPr lvl="0">
              <a:lnSpc>
                <a:spcPct val="107000"/>
              </a:lnSpc>
              <a:spcBef>
                <a:spcPts val="300"/>
              </a:spcBef>
              <a:spcAft>
                <a:spcPts val="300"/>
              </a:spcAft>
              <a:buFont typeface="Wingdings" panose="05000000000000000000" pitchFamily="2" charset="2"/>
              <a:buChar char="ü"/>
            </a:pPr>
            <a:r>
              <a:rPr lang="en-IN" sz="18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As Open porch area in square feet (</a:t>
            </a:r>
            <a:r>
              <a:rPr lang="en-IN" sz="1800" dirty="0" err="1">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OpenPorchSF</a:t>
            </a:r>
            <a:r>
              <a:rPr lang="en-IN" sz="18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 is increasing sales is decreasing and the SalePrice is in between 0-4 lakhs.</a:t>
            </a:r>
            <a:endParaRPr lang="en-IN" sz="1800" dirty="0">
              <a:latin typeface="Century" panose="02040604050505020304" pitchFamily="18" charset="0"/>
              <a:ea typeface="Times New Roman" panose="02020603050405020304" pitchFamily="18" charset="0"/>
              <a:cs typeface="Times New Roman" panose="02020603050405020304" pitchFamily="18" charset="0"/>
            </a:endParaRPr>
          </a:p>
          <a:p>
            <a:pPr lvl="0">
              <a:lnSpc>
                <a:spcPct val="107000"/>
              </a:lnSpc>
              <a:spcBef>
                <a:spcPts val="300"/>
              </a:spcBef>
              <a:spcAft>
                <a:spcPts val="300"/>
              </a:spcAft>
              <a:buFont typeface="Wingdings" panose="05000000000000000000" pitchFamily="2" charset="2"/>
              <a:buChar char="ü"/>
            </a:pPr>
            <a:r>
              <a:rPr lang="en-IN" sz="18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As </a:t>
            </a:r>
            <a:r>
              <a:rPr lang="en-IN" sz="1800" dirty="0" err="1">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Year_SinceBuilt</a:t>
            </a:r>
            <a:r>
              <a:rPr lang="en-IN" sz="18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 is increasing sales is decreasing and the SalePrice is high for newly built building and the sales price is in between 0-4 lakhs.</a:t>
            </a:r>
            <a:endParaRPr lang="en-IN" sz="1800" dirty="0">
              <a:latin typeface="Century" panose="02040604050505020304" pitchFamily="18" charset="0"/>
              <a:ea typeface="Times New Roman" panose="02020603050405020304" pitchFamily="18" charset="0"/>
              <a:cs typeface="Times New Roman" panose="02020603050405020304" pitchFamily="18" charset="0"/>
            </a:endParaRPr>
          </a:p>
          <a:p>
            <a:pPr lvl="0">
              <a:lnSpc>
                <a:spcPct val="107000"/>
              </a:lnSpc>
              <a:spcBef>
                <a:spcPts val="300"/>
              </a:spcBef>
              <a:spcAft>
                <a:spcPts val="300"/>
              </a:spcAft>
              <a:buFont typeface="Wingdings" panose="05000000000000000000" pitchFamily="2" charset="2"/>
              <a:buChar char="ü"/>
            </a:pPr>
            <a:r>
              <a:rPr lang="en-IN" sz="18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As Since Remodel date (same as construction date if no </a:t>
            </a:r>
            <a:r>
              <a:rPr lang="en-IN" sz="1800" dirty="0" err="1">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remodeling</a:t>
            </a:r>
            <a:r>
              <a:rPr lang="en-IN" sz="18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 or additions)(</a:t>
            </a:r>
            <a:r>
              <a:rPr lang="en-IN" sz="1800" dirty="0" err="1">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Year_SinceRemodAdded</a:t>
            </a:r>
            <a:r>
              <a:rPr lang="en-IN" sz="18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 is increasing sales is decreasing and the SalePrice is in between 1-4 lakhs.</a:t>
            </a:r>
            <a:endParaRPr lang="en-IN" sz="1800" dirty="0">
              <a:latin typeface="Century" panose="02040604050505020304" pitchFamily="18" charset="0"/>
              <a:ea typeface="Times New Roman" panose="02020603050405020304" pitchFamily="18" charset="0"/>
              <a:cs typeface="Times New Roman" panose="02020603050405020304" pitchFamily="18" charset="0"/>
            </a:endParaRPr>
          </a:p>
          <a:p>
            <a:pPr lvl="0">
              <a:lnSpc>
                <a:spcPct val="107000"/>
              </a:lnSpc>
              <a:spcBef>
                <a:spcPts val="300"/>
              </a:spcBef>
              <a:spcAft>
                <a:spcPts val="300"/>
              </a:spcAft>
              <a:buFont typeface="Wingdings" panose="05000000000000000000" pitchFamily="2" charset="2"/>
              <a:buChar char="ü"/>
            </a:pPr>
            <a:r>
              <a:rPr lang="en-IN" sz="1800" dirty="0">
                <a:solidFill>
                  <a:srgbClr val="000000"/>
                </a:solidFill>
                <a:effectLst/>
                <a:latin typeface="Century" panose="02040604050505020304" pitchFamily="18" charset="0"/>
                <a:ea typeface="Times New Roman" panose="02020603050405020304" pitchFamily="18" charset="0"/>
              </a:rPr>
              <a:t>As Since Year garage was built(</a:t>
            </a:r>
            <a:r>
              <a:rPr lang="en-IN" sz="1800" dirty="0" err="1">
                <a:solidFill>
                  <a:srgbClr val="000000"/>
                </a:solidFill>
                <a:effectLst/>
                <a:latin typeface="Century" panose="02040604050505020304" pitchFamily="18" charset="0"/>
                <a:ea typeface="Times New Roman" panose="02020603050405020304" pitchFamily="18" charset="0"/>
              </a:rPr>
              <a:t>GarageAge</a:t>
            </a:r>
            <a:r>
              <a:rPr lang="en-IN" sz="1800" dirty="0">
                <a:solidFill>
                  <a:srgbClr val="000000"/>
                </a:solidFill>
                <a:effectLst/>
                <a:latin typeface="Century" panose="02040604050505020304" pitchFamily="18" charset="0"/>
                <a:ea typeface="Times New Roman" panose="02020603050405020304" pitchFamily="18" charset="0"/>
              </a:rPr>
              <a:t>) is increasing sales is decreasing and the SalePrice is in between 0-4 lakhs.</a:t>
            </a:r>
            <a:endParaRPr lang="en-IN" sz="1800" dirty="0">
              <a:latin typeface="Century" panose="02040604050505020304" pitchFamily="18" charset="0"/>
            </a:endParaRPr>
          </a:p>
        </p:txBody>
      </p:sp>
    </p:spTree>
    <p:extLst>
      <p:ext uri="{BB962C8B-B14F-4D97-AF65-F5344CB8AC3E}">
        <p14:creationId xmlns:p14="http://schemas.microsoft.com/office/powerpoint/2010/main" val="35230787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264913-0370-47D2-A90C-BA384B9DBA8D}"/>
              </a:ext>
            </a:extLst>
          </p:cNvPr>
          <p:cNvSpPr>
            <a:spLocks noGrp="1"/>
          </p:cNvSpPr>
          <p:nvPr>
            <p:ph type="title"/>
          </p:nvPr>
        </p:nvSpPr>
        <p:spPr>
          <a:xfrm>
            <a:off x="1522413" y="44624"/>
            <a:ext cx="9829799" cy="576064"/>
          </a:xfrm>
        </p:spPr>
        <p:txBody>
          <a:bodyPr>
            <a:normAutofit fontScale="90000"/>
          </a:bodyPr>
          <a:lstStyle/>
          <a:p>
            <a:r>
              <a:rPr lang="en-IN" dirty="0"/>
              <a:t>Vizualization of numerical columns:</a:t>
            </a:r>
          </a:p>
        </p:txBody>
      </p:sp>
      <p:pic>
        <p:nvPicPr>
          <p:cNvPr id="9" name="Content Placeholder 3">
            <a:extLst>
              <a:ext uri="{FF2B5EF4-FFF2-40B4-BE49-F238E27FC236}">
                <a16:creationId xmlns:a16="http://schemas.microsoft.com/office/drawing/2014/main" id="{18E3EC38-818F-4855-B87E-8200AD6CE43E}"/>
              </a:ext>
            </a:extLst>
          </p:cNvPr>
          <p:cNvPicPr>
            <a:picLocks/>
          </p:cNvPicPr>
          <p:nvPr/>
        </p:nvPicPr>
        <p:blipFill rotWithShape="1">
          <a:blip r:embed="rId2" cstate="print">
            <a:extLst>
              <a:ext uri="{28A0092B-C50C-407E-A947-70E740481C1C}">
                <a14:useLocalDpi xmlns:a14="http://schemas.microsoft.com/office/drawing/2010/main" val="0"/>
              </a:ext>
            </a:extLst>
          </a:blip>
          <a:srcRect b="57454"/>
          <a:stretch/>
        </p:blipFill>
        <p:spPr bwMode="auto">
          <a:xfrm>
            <a:off x="1053852" y="620688"/>
            <a:ext cx="10873208" cy="6192688"/>
          </a:xfrm>
          <a:prstGeom prst="rect">
            <a:avLst/>
          </a:prstGeom>
          <a:noFill/>
          <a:ln>
            <a:noFill/>
          </a:ln>
        </p:spPr>
      </p:pic>
    </p:spTree>
    <p:extLst>
      <p:ext uri="{BB962C8B-B14F-4D97-AF65-F5344CB8AC3E}">
        <p14:creationId xmlns:p14="http://schemas.microsoft.com/office/powerpoint/2010/main" val="38591298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BC5473-1E2D-4E47-A680-28FE7D1FA948}"/>
              </a:ext>
            </a:extLst>
          </p:cNvPr>
          <p:cNvSpPr>
            <a:spLocks noGrp="1"/>
          </p:cNvSpPr>
          <p:nvPr>
            <p:ph type="title"/>
          </p:nvPr>
        </p:nvSpPr>
        <p:spPr/>
        <p:txBody>
          <a:bodyPr/>
          <a:lstStyle/>
          <a:p>
            <a:r>
              <a:rPr lang="en-IN" dirty="0"/>
              <a:t>Observations:</a:t>
            </a:r>
          </a:p>
        </p:txBody>
      </p:sp>
      <p:sp>
        <p:nvSpPr>
          <p:cNvPr id="3" name="Content Placeholder 2">
            <a:extLst>
              <a:ext uri="{FF2B5EF4-FFF2-40B4-BE49-F238E27FC236}">
                <a16:creationId xmlns:a16="http://schemas.microsoft.com/office/drawing/2014/main" id="{CE5A348D-DA8C-4CBB-9170-29B81622AF8F}"/>
              </a:ext>
            </a:extLst>
          </p:cNvPr>
          <p:cNvSpPr>
            <a:spLocks noGrp="1"/>
          </p:cNvSpPr>
          <p:nvPr>
            <p:ph idx="1"/>
          </p:nvPr>
        </p:nvSpPr>
        <p:spPr>
          <a:xfrm>
            <a:off x="1522413" y="1700808"/>
            <a:ext cx="9829799" cy="5040560"/>
          </a:xfrm>
        </p:spPr>
        <p:txBody>
          <a:bodyPr>
            <a:noAutofit/>
          </a:bodyPr>
          <a:lstStyle/>
          <a:p>
            <a:pPr>
              <a:lnSpc>
                <a:spcPct val="107000"/>
              </a:lnSpc>
              <a:spcBef>
                <a:spcPts val="300"/>
              </a:spcBef>
              <a:spcAft>
                <a:spcPts val="300"/>
              </a:spcAft>
              <a:buFont typeface="Wingdings" panose="05000000000000000000" pitchFamily="2" charset="2"/>
              <a:buChar char="ü"/>
            </a:pPr>
            <a:r>
              <a:rPr lang="en-IN" sz="18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For 1-STORY 1946 &amp; NEWER ALL STYLES (20) and 2-STORY 1946 &amp; NEWER (60) types of dwelling (</a:t>
            </a:r>
            <a:r>
              <a:rPr lang="en-IN" sz="1800" dirty="0" err="1">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MSSuubClass</a:t>
            </a:r>
            <a:r>
              <a:rPr lang="en-IN" sz="18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 the sales is good and SalePrice is also high.</a:t>
            </a:r>
            <a:endParaRPr lang="en-IN" sz="1800" dirty="0">
              <a:latin typeface="Century" panose="02040604050505020304" pitchFamily="18" charset="0"/>
              <a:ea typeface="Times New Roman" panose="02020603050405020304" pitchFamily="18" charset="0"/>
              <a:cs typeface="Times New Roman" panose="02020603050405020304" pitchFamily="18" charset="0"/>
            </a:endParaRPr>
          </a:p>
          <a:p>
            <a:pPr>
              <a:lnSpc>
                <a:spcPct val="107000"/>
              </a:lnSpc>
              <a:spcBef>
                <a:spcPts val="300"/>
              </a:spcBef>
              <a:spcAft>
                <a:spcPts val="300"/>
              </a:spcAft>
              <a:buFont typeface="Wingdings" panose="05000000000000000000" pitchFamily="2" charset="2"/>
              <a:buChar char="ü"/>
            </a:pPr>
            <a:r>
              <a:rPr lang="en-IN" sz="18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As Rates the overall material and finish of the house (</a:t>
            </a:r>
            <a:r>
              <a:rPr lang="en-IN" sz="1800" dirty="0" err="1">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OverallQual</a:t>
            </a:r>
            <a:r>
              <a:rPr lang="en-IN" sz="18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 is increasing linearly sales is also increasing And SalePrice is also increasing linearly.</a:t>
            </a:r>
            <a:endParaRPr lang="en-IN" sz="1800" dirty="0">
              <a:latin typeface="Century" panose="02040604050505020304" pitchFamily="18" charset="0"/>
              <a:ea typeface="Times New Roman" panose="02020603050405020304" pitchFamily="18" charset="0"/>
              <a:cs typeface="Times New Roman" panose="02020603050405020304" pitchFamily="18" charset="0"/>
            </a:endParaRPr>
          </a:p>
          <a:p>
            <a:pPr>
              <a:lnSpc>
                <a:spcPct val="107000"/>
              </a:lnSpc>
              <a:spcBef>
                <a:spcPts val="300"/>
              </a:spcBef>
              <a:spcAft>
                <a:spcPts val="300"/>
              </a:spcAft>
              <a:buFont typeface="Wingdings" panose="05000000000000000000" pitchFamily="2" charset="2"/>
              <a:buChar char="ü"/>
            </a:pPr>
            <a:r>
              <a:rPr lang="en-IN" sz="18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For 5(Average) overall condition of the house (</a:t>
            </a:r>
            <a:r>
              <a:rPr lang="en-IN" sz="1800" dirty="0" err="1">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OverallCond</a:t>
            </a:r>
            <a:r>
              <a:rPr lang="en-IN" sz="18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 the sales is high and SalePrice is also high.</a:t>
            </a:r>
            <a:endParaRPr lang="en-IN" sz="1800" dirty="0">
              <a:latin typeface="Century" panose="02040604050505020304" pitchFamily="18" charset="0"/>
              <a:ea typeface="Times New Roman" panose="02020603050405020304" pitchFamily="18" charset="0"/>
              <a:cs typeface="Times New Roman" panose="02020603050405020304" pitchFamily="18" charset="0"/>
            </a:endParaRPr>
          </a:p>
          <a:p>
            <a:pPr>
              <a:lnSpc>
                <a:spcPct val="107000"/>
              </a:lnSpc>
              <a:spcBef>
                <a:spcPts val="300"/>
              </a:spcBef>
              <a:spcAft>
                <a:spcPts val="300"/>
              </a:spcAft>
              <a:buFont typeface="Wingdings" panose="05000000000000000000" pitchFamily="2" charset="2"/>
              <a:buChar char="ü"/>
            </a:pPr>
            <a:r>
              <a:rPr lang="en-IN" sz="18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For 0 and 1 Basement full bathrooms (</a:t>
            </a:r>
            <a:r>
              <a:rPr lang="en-IN" sz="1800" dirty="0" err="1">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BsmtFullBath</a:t>
            </a:r>
            <a:r>
              <a:rPr lang="en-IN" sz="18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 the sales as well as SalePrice is high.</a:t>
            </a:r>
            <a:endParaRPr lang="en-IN" sz="1800" dirty="0">
              <a:latin typeface="Century" panose="02040604050505020304" pitchFamily="18" charset="0"/>
              <a:ea typeface="Times New Roman" panose="02020603050405020304" pitchFamily="18" charset="0"/>
              <a:cs typeface="Times New Roman" panose="02020603050405020304" pitchFamily="18" charset="0"/>
            </a:endParaRPr>
          </a:p>
          <a:p>
            <a:pPr>
              <a:lnSpc>
                <a:spcPct val="107000"/>
              </a:lnSpc>
              <a:spcBef>
                <a:spcPts val="300"/>
              </a:spcBef>
              <a:spcAft>
                <a:spcPts val="300"/>
              </a:spcAft>
              <a:buFont typeface="Wingdings" panose="05000000000000000000" pitchFamily="2" charset="2"/>
              <a:buChar char="ü"/>
            </a:pPr>
            <a:r>
              <a:rPr lang="en-IN" sz="18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For 0 Basement half bathrooms (</a:t>
            </a:r>
            <a:r>
              <a:rPr lang="en-IN" sz="1800" dirty="0" err="1">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BsmtHalfBath</a:t>
            </a:r>
            <a:r>
              <a:rPr lang="en-IN" sz="18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 the sales as well as SalePrice is high.</a:t>
            </a:r>
            <a:endParaRPr lang="en-IN" sz="1800" dirty="0">
              <a:latin typeface="Century" panose="02040604050505020304" pitchFamily="18" charset="0"/>
              <a:ea typeface="Times New Roman" panose="02020603050405020304" pitchFamily="18" charset="0"/>
              <a:cs typeface="Times New Roman" panose="02020603050405020304" pitchFamily="18" charset="0"/>
            </a:endParaRPr>
          </a:p>
          <a:p>
            <a:pPr>
              <a:lnSpc>
                <a:spcPct val="107000"/>
              </a:lnSpc>
              <a:spcBef>
                <a:spcPts val="300"/>
              </a:spcBef>
              <a:spcAft>
                <a:spcPts val="300"/>
              </a:spcAft>
              <a:buFont typeface="Wingdings" panose="05000000000000000000" pitchFamily="2" charset="2"/>
              <a:buChar char="ü"/>
            </a:pPr>
            <a:r>
              <a:rPr lang="en-IN" sz="18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For 1 and 2 Full bathrooms above grade (</a:t>
            </a:r>
            <a:r>
              <a:rPr lang="en-IN" sz="1800" dirty="0" err="1">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FullBath</a:t>
            </a:r>
            <a:r>
              <a:rPr lang="en-IN" sz="18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 the sales as well as SalePrice is high.</a:t>
            </a:r>
            <a:endParaRPr lang="en-IN" sz="1800" dirty="0">
              <a:effectLst/>
              <a:latin typeface="Century" panose="02040604050505020304" pitchFamily="18" charset="0"/>
              <a:ea typeface="Calibri" panose="020F0502020204030204" pitchFamily="34" charset="0"/>
              <a:cs typeface="Times New Roman" panose="02020603050405020304" pitchFamily="18" charset="0"/>
            </a:endParaRPr>
          </a:p>
          <a:p>
            <a:pPr>
              <a:buFont typeface="Wingdings" panose="05000000000000000000" pitchFamily="2" charset="2"/>
              <a:buChar char="ü"/>
            </a:pPr>
            <a:endParaRPr lang="en-IN" sz="2000" dirty="0"/>
          </a:p>
        </p:txBody>
      </p:sp>
    </p:spTree>
    <p:extLst>
      <p:ext uri="{BB962C8B-B14F-4D97-AF65-F5344CB8AC3E}">
        <p14:creationId xmlns:p14="http://schemas.microsoft.com/office/powerpoint/2010/main" val="21685079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8EA1D0-F625-4DBA-8C87-F9BCEE0175E0}"/>
              </a:ext>
            </a:extLst>
          </p:cNvPr>
          <p:cNvSpPr>
            <a:spLocks noGrp="1"/>
          </p:cNvSpPr>
          <p:nvPr>
            <p:ph type="title"/>
          </p:nvPr>
        </p:nvSpPr>
        <p:spPr>
          <a:xfrm>
            <a:off x="1522413" y="44623"/>
            <a:ext cx="9829799" cy="644351"/>
          </a:xfrm>
        </p:spPr>
        <p:txBody>
          <a:bodyPr>
            <a:normAutofit fontScale="90000"/>
          </a:bodyPr>
          <a:lstStyle/>
          <a:p>
            <a:r>
              <a:rPr lang="en-IN" dirty="0"/>
              <a:t>Vizualization of numerical columns:</a:t>
            </a:r>
          </a:p>
        </p:txBody>
      </p:sp>
      <p:pic>
        <p:nvPicPr>
          <p:cNvPr id="7" name="Content Placeholder 3">
            <a:extLst>
              <a:ext uri="{FF2B5EF4-FFF2-40B4-BE49-F238E27FC236}">
                <a16:creationId xmlns:a16="http://schemas.microsoft.com/office/drawing/2014/main" id="{E9F2C5E3-6CF4-4DF5-AC46-0923D791D758}"/>
              </a:ext>
            </a:extLst>
          </p:cNvPr>
          <p:cNvPicPr>
            <a:picLocks/>
          </p:cNvPicPr>
          <p:nvPr/>
        </p:nvPicPr>
        <p:blipFill rotWithShape="1">
          <a:blip r:embed="rId2" cstate="print">
            <a:extLst>
              <a:ext uri="{28A0092B-C50C-407E-A947-70E740481C1C}">
                <a14:useLocalDpi xmlns:a14="http://schemas.microsoft.com/office/drawing/2010/main" val="0"/>
              </a:ext>
            </a:extLst>
          </a:blip>
          <a:srcRect t="43213"/>
          <a:stretch/>
        </p:blipFill>
        <p:spPr bwMode="auto">
          <a:xfrm>
            <a:off x="1053852" y="688974"/>
            <a:ext cx="11134973" cy="6200520"/>
          </a:xfrm>
          <a:prstGeom prst="rect">
            <a:avLst/>
          </a:prstGeom>
          <a:noFill/>
          <a:ln>
            <a:noFill/>
          </a:ln>
        </p:spPr>
      </p:pic>
    </p:spTree>
    <p:extLst>
      <p:ext uri="{BB962C8B-B14F-4D97-AF65-F5344CB8AC3E}">
        <p14:creationId xmlns:p14="http://schemas.microsoft.com/office/powerpoint/2010/main" val="21663955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74C0A3-BAB5-4DD2-BAF8-EEF19DFE7F60}"/>
              </a:ext>
            </a:extLst>
          </p:cNvPr>
          <p:cNvSpPr>
            <a:spLocks noGrp="1"/>
          </p:cNvSpPr>
          <p:nvPr>
            <p:ph type="title"/>
          </p:nvPr>
        </p:nvSpPr>
        <p:spPr>
          <a:xfrm>
            <a:off x="1522413" y="980728"/>
            <a:ext cx="9829799" cy="720080"/>
          </a:xfrm>
        </p:spPr>
        <p:txBody>
          <a:bodyPr>
            <a:normAutofit fontScale="90000"/>
          </a:bodyPr>
          <a:lstStyle/>
          <a:p>
            <a:r>
              <a:rPr lang="en-IN" dirty="0"/>
              <a:t>Observations:</a:t>
            </a:r>
          </a:p>
        </p:txBody>
      </p:sp>
      <p:sp>
        <p:nvSpPr>
          <p:cNvPr id="3" name="Content Placeholder 2">
            <a:extLst>
              <a:ext uri="{FF2B5EF4-FFF2-40B4-BE49-F238E27FC236}">
                <a16:creationId xmlns:a16="http://schemas.microsoft.com/office/drawing/2014/main" id="{39529656-B76D-4F80-A0AE-70635CACF0DD}"/>
              </a:ext>
            </a:extLst>
          </p:cNvPr>
          <p:cNvSpPr>
            <a:spLocks noGrp="1"/>
          </p:cNvSpPr>
          <p:nvPr>
            <p:ph idx="1"/>
          </p:nvPr>
        </p:nvSpPr>
        <p:spPr/>
        <p:txBody>
          <a:bodyPr>
            <a:normAutofit fontScale="92500"/>
          </a:bodyPr>
          <a:lstStyle/>
          <a:p>
            <a:pPr marL="342900" lvl="0" indent="-342900">
              <a:lnSpc>
                <a:spcPct val="107000"/>
              </a:lnSpc>
              <a:spcBef>
                <a:spcPts val="300"/>
              </a:spcBef>
              <a:spcAft>
                <a:spcPts val="300"/>
              </a:spcAft>
              <a:buFont typeface="Wingdings" panose="05000000000000000000" pitchFamily="2" charset="2"/>
              <a:buChar char=""/>
            </a:pPr>
            <a:r>
              <a:rPr lang="en-IN" sz="18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For 0 and 1 Half baths above grade (</a:t>
            </a:r>
            <a:r>
              <a:rPr lang="en-IN" sz="1800" dirty="0" err="1">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HalfBath</a:t>
            </a:r>
            <a:r>
              <a:rPr lang="en-IN" sz="18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 the sales as well as SalePrice is high.</a:t>
            </a:r>
            <a:endParaRPr lang="en-IN" sz="1800" dirty="0">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spcBef>
                <a:spcPts val="300"/>
              </a:spcBef>
              <a:spcAft>
                <a:spcPts val="300"/>
              </a:spcAft>
              <a:buFont typeface="Wingdings" panose="05000000000000000000" pitchFamily="2" charset="2"/>
              <a:buChar char=""/>
            </a:pPr>
            <a:r>
              <a:rPr lang="en-IN" sz="18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For 2, 3 and 4 Bedrooms above grade (does NOT include basement bedrooms) (</a:t>
            </a:r>
            <a:r>
              <a:rPr lang="en-IN" sz="1800" dirty="0" err="1">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BedroomAbvGr</a:t>
            </a:r>
            <a:r>
              <a:rPr lang="en-IN" sz="18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 the sales as well as SalePrice is high.</a:t>
            </a:r>
            <a:endParaRPr lang="en-IN" sz="1800" dirty="0">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spcBef>
                <a:spcPts val="300"/>
              </a:spcBef>
              <a:spcAft>
                <a:spcPts val="300"/>
              </a:spcAft>
              <a:buFont typeface="Wingdings" panose="05000000000000000000" pitchFamily="2" charset="2"/>
              <a:buChar char=""/>
            </a:pPr>
            <a:r>
              <a:rPr lang="en-IN" sz="18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For 1 Kitchens above grade (</a:t>
            </a:r>
            <a:r>
              <a:rPr lang="en-IN" sz="1800" dirty="0" err="1">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KitchenAbvGr</a:t>
            </a:r>
            <a:r>
              <a:rPr lang="en-IN" sz="18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 the sales as well as SalePrice is high.</a:t>
            </a:r>
            <a:endParaRPr lang="en-IN" sz="1800" dirty="0">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spcBef>
                <a:spcPts val="300"/>
              </a:spcBef>
              <a:spcAft>
                <a:spcPts val="300"/>
              </a:spcAft>
              <a:buFont typeface="Wingdings" panose="05000000000000000000" pitchFamily="2" charset="2"/>
              <a:buChar char=""/>
            </a:pPr>
            <a:r>
              <a:rPr lang="en-IN" sz="18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For 4-9 Total rooms above grade (does not include bathrooms) (</a:t>
            </a:r>
            <a:r>
              <a:rPr lang="en-IN" sz="1800" dirty="0" err="1">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TotRmsAbvGrd</a:t>
            </a:r>
            <a:r>
              <a:rPr lang="en-IN" sz="18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 the sales as well as SalePrice is high.</a:t>
            </a:r>
            <a:endParaRPr lang="en-IN" sz="1800" dirty="0">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spcBef>
                <a:spcPts val="300"/>
              </a:spcBef>
              <a:spcAft>
                <a:spcPts val="300"/>
              </a:spcAft>
              <a:buFont typeface="Wingdings" panose="05000000000000000000" pitchFamily="2" charset="2"/>
              <a:buChar char=""/>
            </a:pPr>
            <a:r>
              <a:rPr lang="en-IN" sz="18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For 0 and 1 Number of fireplaces (Fireplaces) the sales as well as SalePrice is high.</a:t>
            </a:r>
            <a:endParaRPr lang="en-IN" sz="1800" dirty="0">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spcBef>
                <a:spcPts val="300"/>
              </a:spcBef>
              <a:spcAft>
                <a:spcPts val="300"/>
              </a:spcAft>
              <a:buFont typeface="Wingdings" panose="05000000000000000000" pitchFamily="2" charset="2"/>
              <a:buChar char=""/>
            </a:pPr>
            <a:r>
              <a:rPr lang="en-IN" sz="18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For 1 and 2 Size of garage in car capacity (</a:t>
            </a:r>
            <a:r>
              <a:rPr lang="en-IN" sz="1800" dirty="0" err="1">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GarageCars</a:t>
            </a:r>
            <a:r>
              <a:rPr lang="en-IN" sz="18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 the sales is high and for 3 Size of garage in car capacity (</a:t>
            </a:r>
            <a:r>
              <a:rPr lang="en-IN" sz="1800" dirty="0" err="1">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GarageCars</a:t>
            </a:r>
            <a:r>
              <a:rPr lang="en-IN" sz="18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 the SalePrice is high.</a:t>
            </a:r>
            <a:endParaRPr lang="en-IN" sz="1800" dirty="0">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spcBef>
                <a:spcPts val="300"/>
              </a:spcBef>
              <a:spcAft>
                <a:spcPts val="300"/>
              </a:spcAft>
              <a:buFont typeface="Wingdings" panose="05000000000000000000" pitchFamily="2" charset="2"/>
              <a:buChar char=""/>
            </a:pPr>
            <a:r>
              <a:rPr lang="en-IN" sz="18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In between </a:t>
            </a:r>
            <a:r>
              <a:rPr lang="en-IN" sz="1800" dirty="0" err="1">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april</a:t>
            </a:r>
            <a:r>
              <a:rPr lang="en-IN" sz="18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 to august for Month Sold (</a:t>
            </a:r>
            <a:r>
              <a:rPr lang="en-IN" sz="1800" dirty="0" err="1">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MoSold</a:t>
            </a:r>
            <a:r>
              <a:rPr lang="en-IN" sz="18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 the sales is good with SalePrice.</a:t>
            </a:r>
            <a:endParaRPr lang="en-IN" sz="1800" dirty="0">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spcBef>
                <a:spcPts val="300"/>
              </a:spcBef>
              <a:spcAft>
                <a:spcPts val="300"/>
              </a:spcAft>
              <a:buFont typeface="Wingdings" panose="05000000000000000000" pitchFamily="2" charset="2"/>
              <a:buChar char=""/>
            </a:pPr>
            <a:r>
              <a:rPr lang="en-IN" sz="18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For all the </a:t>
            </a:r>
            <a:r>
              <a:rPr lang="en-IN" sz="1800" dirty="0" err="1">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Year_SinceSold</a:t>
            </a:r>
            <a:r>
              <a:rPr lang="en-IN" sz="180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 the SalePrice and sales both are same.</a:t>
            </a:r>
            <a:endParaRPr lang="en-IN" sz="1800" dirty="0">
              <a:effectLst/>
              <a:latin typeface="Century" panose="02040604050505020304" pitchFamily="18" charset="0"/>
              <a:ea typeface="Calibri" panose="020F0502020204030204" pitchFamily="34" charset="0"/>
              <a:cs typeface="Times New Roman" panose="02020603050405020304" pitchFamily="18" charset="0"/>
            </a:endParaRPr>
          </a:p>
          <a:p>
            <a:pPr>
              <a:buFont typeface="Wingdings" panose="05000000000000000000" pitchFamily="2" charset="2"/>
              <a:buChar char="ü"/>
            </a:pPr>
            <a:endParaRPr lang="en-IN" dirty="0"/>
          </a:p>
        </p:txBody>
      </p:sp>
    </p:spTree>
    <p:extLst>
      <p:ext uri="{BB962C8B-B14F-4D97-AF65-F5344CB8AC3E}">
        <p14:creationId xmlns:p14="http://schemas.microsoft.com/office/powerpoint/2010/main" val="1724428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F42FC9-25D4-4FFE-8271-E7C5AF3DE60D}"/>
              </a:ext>
            </a:extLst>
          </p:cNvPr>
          <p:cNvSpPr>
            <a:spLocks noGrp="1"/>
          </p:cNvSpPr>
          <p:nvPr>
            <p:ph type="title"/>
          </p:nvPr>
        </p:nvSpPr>
        <p:spPr>
          <a:xfrm>
            <a:off x="1522413" y="0"/>
            <a:ext cx="9829799" cy="620688"/>
          </a:xfrm>
        </p:spPr>
        <p:txBody>
          <a:bodyPr>
            <a:normAutofit fontScale="90000"/>
          </a:bodyPr>
          <a:lstStyle/>
          <a:p>
            <a:r>
              <a:rPr lang="en-IN" dirty="0"/>
              <a:t>Vizualization of categorical columns:</a:t>
            </a:r>
          </a:p>
        </p:txBody>
      </p:sp>
      <p:pic>
        <p:nvPicPr>
          <p:cNvPr id="7" name="Picture 6">
            <a:extLst>
              <a:ext uri="{FF2B5EF4-FFF2-40B4-BE49-F238E27FC236}">
                <a16:creationId xmlns:a16="http://schemas.microsoft.com/office/drawing/2014/main" id="{B1DB8BB9-405E-4B59-A95C-C766082BD218}"/>
              </a:ext>
            </a:extLst>
          </p:cNvPr>
          <p:cNvPicPr/>
          <p:nvPr/>
        </p:nvPicPr>
        <p:blipFill rotWithShape="1">
          <a:blip r:embed="rId2" cstate="print">
            <a:extLst>
              <a:ext uri="{28A0092B-C50C-407E-A947-70E740481C1C}">
                <a14:useLocalDpi xmlns:a14="http://schemas.microsoft.com/office/drawing/2010/main" val="0"/>
              </a:ext>
            </a:extLst>
          </a:blip>
          <a:srcRect b="76944"/>
          <a:stretch/>
        </p:blipFill>
        <p:spPr bwMode="auto">
          <a:xfrm>
            <a:off x="1053852" y="620688"/>
            <a:ext cx="11134973" cy="6237312"/>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2052172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BD4CD8-0485-4A19-8CF1-1C698440F340}"/>
              </a:ext>
            </a:extLst>
          </p:cNvPr>
          <p:cNvSpPr>
            <a:spLocks noGrp="1"/>
          </p:cNvSpPr>
          <p:nvPr>
            <p:ph type="title"/>
          </p:nvPr>
        </p:nvSpPr>
        <p:spPr>
          <a:xfrm>
            <a:off x="1522413" y="381000"/>
            <a:ext cx="9829799" cy="1319808"/>
          </a:xfrm>
        </p:spPr>
        <p:txBody>
          <a:bodyPr/>
          <a:lstStyle/>
          <a:p>
            <a:r>
              <a:rPr lang="en-IN" dirty="0"/>
              <a:t>Observations:</a:t>
            </a:r>
          </a:p>
        </p:txBody>
      </p:sp>
      <p:sp>
        <p:nvSpPr>
          <p:cNvPr id="3" name="Content Placeholder 2">
            <a:extLst>
              <a:ext uri="{FF2B5EF4-FFF2-40B4-BE49-F238E27FC236}">
                <a16:creationId xmlns:a16="http://schemas.microsoft.com/office/drawing/2014/main" id="{A21E2693-E00F-40F3-83EA-635F34C69079}"/>
              </a:ext>
            </a:extLst>
          </p:cNvPr>
          <p:cNvSpPr>
            <a:spLocks noGrp="1"/>
          </p:cNvSpPr>
          <p:nvPr>
            <p:ph idx="1"/>
          </p:nvPr>
        </p:nvSpPr>
        <p:spPr>
          <a:xfrm>
            <a:off x="1197869" y="1700808"/>
            <a:ext cx="10729192" cy="5157192"/>
          </a:xfrm>
        </p:spPr>
        <p:txBody>
          <a:bodyPr>
            <a:noAutofit/>
          </a:bodyPr>
          <a:lstStyle/>
          <a:p>
            <a:pPr marL="342900" lvl="0" indent="-342900">
              <a:lnSpc>
                <a:spcPct val="107000"/>
              </a:lnSpc>
              <a:spcBef>
                <a:spcPts val="300"/>
              </a:spcBef>
              <a:spcAft>
                <a:spcPts val="300"/>
              </a:spcAft>
              <a:buFont typeface="Wingdings" panose="05000000000000000000" pitchFamily="2" charset="2"/>
              <a:buChar char=""/>
            </a:pPr>
            <a:r>
              <a:rPr lang="en-IN" sz="1650" dirty="0">
                <a:effectLst/>
                <a:latin typeface="Century" panose="02040604050505020304" pitchFamily="18" charset="0"/>
                <a:ea typeface="Calibri" panose="020F0502020204030204" pitchFamily="34" charset="0"/>
                <a:cs typeface="Times New Roman" panose="02020603050405020304" pitchFamily="18" charset="0"/>
              </a:rPr>
              <a:t>For Floating Village Residential (FV) and Residential Low Density(RL) zoning classification of the sale(</a:t>
            </a:r>
            <a:r>
              <a:rPr lang="en-IN" sz="1650" dirty="0" err="1">
                <a:effectLst/>
                <a:latin typeface="Century" panose="02040604050505020304" pitchFamily="18" charset="0"/>
                <a:ea typeface="Calibri" panose="020F0502020204030204" pitchFamily="34" charset="0"/>
                <a:cs typeface="Times New Roman" panose="02020603050405020304" pitchFamily="18" charset="0"/>
              </a:rPr>
              <a:t>MSZoning</a:t>
            </a:r>
            <a:r>
              <a:rPr lang="en-IN" sz="1650" dirty="0">
                <a:effectLst/>
                <a:latin typeface="Century" panose="02040604050505020304" pitchFamily="18" charset="0"/>
                <a:ea typeface="Calibri" panose="020F0502020204030204" pitchFamily="34" charset="0"/>
                <a:cs typeface="Times New Roman" panose="02020603050405020304" pitchFamily="18" charset="0"/>
              </a:rPr>
              <a:t>) the </a:t>
            </a:r>
            <a:r>
              <a:rPr lang="en-IN" sz="1650" dirty="0">
                <a:solidFill>
                  <a:srgbClr val="000000"/>
                </a:solidFill>
                <a:effectLst/>
                <a:latin typeface="Century" panose="02040604050505020304" pitchFamily="18" charset="0"/>
                <a:ea typeface="Times New Roman" panose="02020603050405020304" pitchFamily="18" charset="0"/>
                <a:cs typeface="Calibri" panose="020F0502020204030204" pitchFamily="34" charset="0"/>
              </a:rPr>
              <a:t>SalePrice </a:t>
            </a:r>
            <a:r>
              <a:rPr lang="en-IN" sz="1650" dirty="0">
                <a:effectLst/>
                <a:latin typeface="Century" panose="02040604050505020304" pitchFamily="18" charset="0"/>
                <a:ea typeface="Calibri" panose="020F0502020204030204" pitchFamily="34" charset="0"/>
                <a:cs typeface="Times New Roman" panose="02020603050405020304" pitchFamily="18" charset="0"/>
              </a:rPr>
              <a:t>is high.</a:t>
            </a:r>
          </a:p>
          <a:p>
            <a:pPr marL="342900" lvl="0" indent="-342900">
              <a:lnSpc>
                <a:spcPct val="107000"/>
              </a:lnSpc>
              <a:spcBef>
                <a:spcPts val="300"/>
              </a:spcBef>
              <a:spcAft>
                <a:spcPts val="300"/>
              </a:spcAft>
              <a:buFont typeface="Wingdings" panose="05000000000000000000" pitchFamily="2" charset="2"/>
              <a:buChar char=""/>
            </a:pPr>
            <a:r>
              <a:rPr lang="en-IN" sz="1650" dirty="0">
                <a:effectLst/>
                <a:latin typeface="Century" panose="02040604050505020304" pitchFamily="18" charset="0"/>
                <a:ea typeface="Calibri" panose="020F0502020204030204" pitchFamily="34" charset="0"/>
                <a:cs typeface="Times New Roman" panose="02020603050405020304" pitchFamily="18" charset="0"/>
              </a:rPr>
              <a:t>For paved type of road access to property (Street) the SalePrice is high.</a:t>
            </a:r>
          </a:p>
          <a:p>
            <a:pPr marL="342900" lvl="0" indent="-342900">
              <a:lnSpc>
                <a:spcPct val="107000"/>
              </a:lnSpc>
              <a:spcBef>
                <a:spcPts val="300"/>
              </a:spcBef>
              <a:spcAft>
                <a:spcPts val="300"/>
              </a:spcAft>
              <a:buFont typeface="Wingdings" panose="05000000000000000000" pitchFamily="2" charset="2"/>
              <a:buChar char=""/>
            </a:pPr>
            <a:r>
              <a:rPr lang="en-IN" sz="1650" dirty="0">
                <a:effectLst/>
                <a:latin typeface="Century" panose="02040604050505020304" pitchFamily="18" charset="0"/>
                <a:ea typeface="Calibri" panose="020F0502020204030204" pitchFamily="34" charset="0"/>
                <a:cs typeface="Times New Roman" panose="02020603050405020304" pitchFamily="18" charset="0"/>
              </a:rPr>
              <a:t>For Slightly irregular (IR1), Moderately Irregular (IR2) and Irregular (IR3) shape of property (</a:t>
            </a:r>
            <a:r>
              <a:rPr lang="en-IN" sz="1650" dirty="0" err="1">
                <a:effectLst/>
                <a:latin typeface="Century" panose="02040604050505020304" pitchFamily="18" charset="0"/>
                <a:ea typeface="Calibri" panose="020F0502020204030204" pitchFamily="34" charset="0"/>
                <a:cs typeface="Times New Roman" panose="02020603050405020304" pitchFamily="18" charset="0"/>
              </a:rPr>
              <a:t>LotShape</a:t>
            </a:r>
            <a:r>
              <a:rPr lang="en-IN" sz="1650" dirty="0">
                <a:effectLst/>
                <a:latin typeface="Century" panose="02040604050505020304" pitchFamily="18" charset="0"/>
                <a:ea typeface="Calibri" panose="020F0502020204030204" pitchFamily="34" charset="0"/>
                <a:cs typeface="Times New Roman" panose="02020603050405020304" pitchFamily="18" charset="0"/>
              </a:rPr>
              <a:t>) the SalePrice is high.</a:t>
            </a:r>
          </a:p>
          <a:p>
            <a:pPr marL="342900" lvl="0" indent="-342900">
              <a:lnSpc>
                <a:spcPct val="107000"/>
              </a:lnSpc>
              <a:spcBef>
                <a:spcPts val="300"/>
              </a:spcBef>
              <a:spcAft>
                <a:spcPts val="300"/>
              </a:spcAft>
              <a:buFont typeface="Wingdings" panose="05000000000000000000" pitchFamily="2" charset="2"/>
              <a:buChar char=""/>
            </a:pPr>
            <a:r>
              <a:rPr lang="en-IN" sz="1650" dirty="0">
                <a:effectLst/>
                <a:latin typeface="Century" panose="02040604050505020304" pitchFamily="18" charset="0"/>
                <a:ea typeface="Calibri" panose="020F0502020204030204" pitchFamily="34" charset="0"/>
                <a:cs typeface="Times New Roman" panose="02020603050405020304" pitchFamily="18" charset="0"/>
              </a:rPr>
              <a:t>For Hillside - Significant slope from side to side (HLS) Flatness of the property (</a:t>
            </a:r>
            <a:r>
              <a:rPr lang="en-IN" sz="1650" dirty="0" err="1">
                <a:effectLst/>
                <a:latin typeface="Century" panose="02040604050505020304" pitchFamily="18" charset="0"/>
                <a:ea typeface="Calibri" panose="020F0502020204030204" pitchFamily="34" charset="0"/>
                <a:cs typeface="Times New Roman" panose="02020603050405020304" pitchFamily="18" charset="0"/>
              </a:rPr>
              <a:t>LandContour</a:t>
            </a:r>
            <a:r>
              <a:rPr lang="en-IN" sz="1650" dirty="0">
                <a:effectLst/>
                <a:latin typeface="Century" panose="02040604050505020304" pitchFamily="18" charset="0"/>
                <a:ea typeface="Calibri" panose="020F0502020204030204" pitchFamily="34" charset="0"/>
                <a:cs typeface="Times New Roman" panose="02020603050405020304" pitchFamily="18" charset="0"/>
              </a:rPr>
              <a:t>) the SalePrice is High.</a:t>
            </a:r>
          </a:p>
          <a:p>
            <a:pPr marL="342900" lvl="0" indent="-342900">
              <a:lnSpc>
                <a:spcPct val="107000"/>
              </a:lnSpc>
              <a:spcBef>
                <a:spcPts val="300"/>
              </a:spcBef>
              <a:spcAft>
                <a:spcPts val="300"/>
              </a:spcAft>
              <a:buFont typeface="Wingdings" panose="05000000000000000000" pitchFamily="2" charset="2"/>
              <a:buChar char=""/>
            </a:pPr>
            <a:r>
              <a:rPr lang="en-IN" sz="1650" dirty="0">
                <a:effectLst/>
                <a:latin typeface="Century" panose="02040604050505020304" pitchFamily="18" charset="0"/>
                <a:ea typeface="Calibri" panose="020F0502020204030204" pitchFamily="34" charset="0"/>
                <a:cs typeface="Times New Roman" panose="02020603050405020304" pitchFamily="18" charset="0"/>
              </a:rPr>
              <a:t>For Cul-de-sac (</a:t>
            </a:r>
            <a:r>
              <a:rPr lang="en-IN" sz="1650" dirty="0" err="1">
                <a:effectLst/>
                <a:latin typeface="Century" panose="02040604050505020304" pitchFamily="18" charset="0"/>
                <a:ea typeface="Calibri" panose="020F0502020204030204" pitchFamily="34" charset="0"/>
                <a:cs typeface="Times New Roman" panose="02020603050405020304" pitchFamily="18" charset="0"/>
              </a:rPr>
              <a:t>CulDSac</a:t>
            </a:r>
            <a:r>
              <a:rPr lang="en-IN" sz="1650" dirty="0">
                <a:effectLst/>
                <a:latin typeface="Century" panose="02040604050505020304" pitchFamily="18" charset="0"/>
                <a:ea typeface="Calibri" panose="020F0502020204030204" pitchFamily="34" charset="0"/>
                <a:cs typeface="Times New Roman" panose="02020603050405020304" pitchFamily="18" charset="0"/>
              </a:rPr>
              <a:t>) Lot configuration (</a:t>
            </a:r>
            <a:r>
              <a:rPr lang="en-IN" sz="1650" dirty="0" err="1">
                <a:effectLst/>
                <a:latin typeface="Century" panose="02040604050505020304" pitchFamily="18" charset="0"/>
                <a:ea typeface="Calibri" panose="020F0502020204030204" pitchFamily="34" charset="0"/>
                <a:cs typeface="Times New Roman" panose="02020603050405020304" pitchFamily="18" charset="0"/>
              </a:rPr>
              <a:t>LotConfig</a:t>
            </a:r>
            <a:r>
              <a:rPr lang="en-IN" sz="1650" dirty="0">
                <a:effectLst/>
                <a:latin typeface="Century" panose="02040604050505020304" pitchFamily="18" charset="0"/>
                <a:ea typeface="Calibri" panose="020F0502020204030204" pitchFamily="34" charset="0"/>
                <a:cs typeface="Times New Roman" panose="02020603050405020304" pitchFamily="18" charset="0"/>
              </a:rPr>
              <a:t>) the SalePrice is High.</a:t>
            </a:r>
          </a:p>
          <a:p>
            <a:pPr marL="342900" lvl="0" indent="-342900">
              <a:lnSpc>
                <a:spcPct val="107000"/>
              </a:lnSpc>
              <a:spcBef>
                <a:spcPts val="300"/>
              </a:spcBef>
              <a:spcAft>
                <a:spcPts val="300"/>
              </a:spcAft>
              <a:buFont typeface="Wingdings" panose="05000000000000000000" pitchFamily="2" charset="2"/>
              <a:buChar char=""/>
            </a:pPr>
            <a:r>
              <a:rPr lang="en-IN" sz="1650" dirty="0">
                <a:effectLst/>
                <a:latin typeface="Century" panose="02040604050505020304" pitchFamily="18" charset="0"/>
                <a:ea typeface="Calibri" panose="020F0502020204030204" pitchFamily="34" charset="0"/>
                <a:cs typeface="Times New Roman" panose="02020603050405020304" pitchFamily="18" charset="0"/>
              </a:rPr>
              <a:t>For all types of Slope of property (</a:t>
            </a:r>
            <a:r>
              <a:rPr lang="en-IN" sz="1650" dirty="0" err="1">
                <a:effectLst/>
                <a:latin typeface="Century" panose="02040604050505020304" pitchFamily="18" charset="0"/>
                <a:ea typeface="Calibri" panose="020F0502020204030204" pitchFamily="34" charset="0"/>
                <a:cs typeface="Times New Roman" panose="02020603050405020304" pitchFamily="18" charset="0"/>
              </a:rPr>
              <a:t>LandSlope</a:t>
            </a:r>
            <a:r>
              <a:rPr lang="en-IN" sz="1650" dirty="0">
                <a:effectLst/>
                <a:latin typeface="Century" panose="02040604050505020304" pitchFamily="18" charset="0"/>
                <a:ea typeface="Calibri" panose="020F0502020204030204" pitchFamily="34" charset="0"/>
                <a:cs typeface="Times New Roman" panose="02020603050405020304" pitchFamily="18" charset="0"/>
              </a:rPr>
              <a:t>) i.e., Gentle slope (</a:t>
            </a:r>
            <a:r>
              <a:rPr lang="en-IN" sz="1650" dirty="0" err="1">
                <a:effectLst/>
                <a:latin typeface="Century" panose="02040604050505020304" pitchFamily="18" charset="0"/>
                <a:ea typeface="Calibri" panose="020F0502020204030204" pitchFamily="34" charset="0"/>
                <a:cs typeface="Times New Roman" panose="02020603050405020304" pitchFamily="18" charset="0"/>
              </a:rPr>
              <a:t>Gtl</a:t>
            </a:r>
            <a:r>
              <a:rPr lang="en-IN" sz="1650" dirty="0">
                <a:effectLst/>
                <a:latin typeface="Century" panose="02040604050505020304" pitchFamily="18" charset="0"/>
                <a:ea typeface="Calibri" panose="020F0502020204030204" pitchFamily="34" charset="0"/>
                <a:cs typeface="Times New Roman" panose="02020603050405020304" pitchFamily="18" charset="0"/>
              </a:rPr>
              <a:t>), Moderate Slope (Mod) and Severe Slope (</a:t>
            </a:r>
            <a:r>
              <a:rPr lang="en-IN" sz="1650" dirty="0" err="1">
                <a:effectLst/>
                <a:latin typeface="Century" panose="02040604050505020304" pitchFamily="18" charset="0"/>
                <a:ea typeface="Calibri" panose="020F0502020204030204" pitchFamily="34" charset="0"/>
                <a:cs typeface="Times New Roman" panose="02020603050405020304" pitchFamily="18" charset="0"/>
              </a:rPr>
              <a:t>Sev</a:t>
            </a:r>
            <a:r>
              <a:rPr lang="en-IN" sz="1650" dirty="0">
                <a:effectLst/>
                <a:latin typeface="Century" panose="02040604050505020304" pitchFamily="18" charset="0"/>
                <a:ea typeface="Calibri" panose="020F0502020204030204" pitchFamily="34" charset="0"/>
                <a:cs typeface="Times New Roman" panose="02020603050405020304" pitchFamily="18" charset="0"/>
              </a:rPr>
              <a:t>) the SalePrice is High.</a:t>
            </a:r>
          </a:p>
          <a:p>
            <a:pPr marL="342900" lvl="0" indent="-342900">
              <a:lnSpc>
                <a:spcPct val="107000"/>
              </a:lnSpc>
              <a:spcBef>
                <a:spcPts val="300"/>
              </a:spcBef>
              <a:spcAft>
                <a:spcPts val="300"/>
              </a:spcAft>
              <a:buFont typeface="Wingdings" panose="05000000000000000000" pitchFamily="2" charset="2"/>
              <a:buChar char=""/>
            </a:pPr>
            <a:r>
              <a:rPr lang="en-IN" sz="1650" dirty="0">
                <a:effectLst/>
                <a:latin typeface="Century" panose="02040604050505020304" pitchFamily="18" charset="0"/>
                <a:ea typeface="Calibri" panose="020F0502020204030204" pitchFamily="34" charset="0"/>
                <a:cs typeface="Times New Roman" panose="02020603050405020304" pitchFamily="18" charset="0"/>
              </a:rPr>
              <a:t>For Northridge (</a:t>
            </a:r>
            <a:r>
              <a:rPr lang="en-IN" sz="1650" dirty="0" err="1">
                <a:effectLst/>
                <a:latin typeface="Century" panose="02040604050505020304" pitchFamily="18" charset="0"/>
                <a:ea typeface="Calibri" panose="020F0502020204030204" pitchFamily="34" charset="0"/>
                <a:cs typeface="Times New Roman" panose="02020603050405020304" pitchFamily="18" charset="0"/>
              </a:rPr>
              <a:t>NoRidge</a:t>
            </a:r>
            <a:r>
              <a:rPr lang="en-IN" sz="1650" dirty="0">
                <a:effectLst/>
                <a:latin typeface="Century" panose="02040604050505020304" pitchFamily="18" charset="0"/>
                <a:ea typeface="Calibri" panose="020F0502020204030204" pitchFamily="34" charset="0"/>
                <a:cs typeface="Times New Roman" panose="02020603050405020304" pitchFamily="18" charset="0"/>
              </a:rPr>
              <a:t>) locations within Ames city limits (</a:t>
            </a:r>
            <a:r>
              <a:rPr lang="en-IN" sz="1650" dirty="0" err="1">
                <a:effectLst/>
                <a:latin typeface="Century" panose="02040604050505020304" pitchFamily="18" charset="0"/>
                <a:ea typeface="Calibri" panose="020F0502020204030204" pitchFamily="34" charset="0"/>
                <a:cs typeface="Times New Roman" panose="02020603050405020304" pitchFamily="18" charset="0"/>
              </a:rPr>
              <a:t>Neighborhood</a:t>
            </a:r>
            <a:r>
              <a:rPr lang="en-IN" sz="1650" dirty="0">
                <a:effectLst/>
                <a:latin typeface="Century" panose="02040604050505020304" pitchFamily="18" charset="0"/>
                <a:ea typeface="Calibri" panose="020F0502020204030204" pitchFamily="34" charset="0"/>
                <a:cs typeface="Times New Roman" panose="02020603050405020304" pitchFamily="18" charset="0"/>
              </a:rPr>
              <a:t>) the SalePrice is High.</a:t>
            </a:r>
          </a:p>
          <a:p>
            <a:pPr marL="342900" lvl="0" indent="-342900">
              <a:lnSpc>
                <a:spcPct val="107000"/>
              </a:lnSpc>
              <a:spcBef>
                <a:spcPts val="300"/>
              </a:spcBef>
              <a:spcAft>
                <a:spcPts val="300"/>
              </a:spcAft>
              <a:buFont typeface="Wingdings" panose="05000000000000000000" pitchFamily="2" charset="2"/>
              <a:buChar char=""/>
            </a:pPr>
            <a:r>
              <a:rPr lang="en-IN" sz="1650" dirty="0">
                <a:effectLst/>
                <a:latin typeface="Century" panose="02040604050505020304" pitchFamily="18" charset="0"/>
                <a:ea typeface="Calibri" panose="020F0502020204030204" pitchFamily="34" charset="0"/>
                <a:cs typeface="Times New Roman" panose="02020603050405020304" pitchFamily="18" charset="0"/>
              </a:rPr>
              <a:t>For Within 200' of North-South Railroad (</a:t>
            </a:r>
            <a:r>
              <a:rPr lang="en-IN" sz="1650" dirty="0" err="1">
                <a:effectLst/>
                <a:latin typeface="Century" panose="02040604050505020304" pitchFamily="18" charset="0"/>
                <a:ea typeface="Calibri" panose="020F0502020204030204" pitchFamily="34" charset="0"/>
                <a:cs typeface="Times New Roman" panose="02020603050405020304" pitchFamily="18" charset="0"/>
              </a:rPr>
              <a:t>RRNn</a:t>
            </a:r>
            <a:r>
              <a:rPr lang="en-IN" sz="1650" dirty="0">
                <a:effectLst/>
                <a:latin typeface="Century" panose="02040604050505020304" pitchFamily="18" charset="0"/>
                <a:ea typeface="Calibri" panose="020F0502020204030204" pitchFamily="34" charset="0"/>
                <a:cs typeface="Times New Roman" panose="02020603050405020304" pitchFamily="18" charset="0"/>
              </a:rPr>
              <a:t>), Adjacent to </a:t>
            </a:r>
            <a:r>
              <a:rPr lang="en-IN" sz="1650" dirty="0" err="1">
                <a:effectLst/>
                <a:latin typeface="Century" panose="02040604050505020304" pitchFamily="18" charset="0"/>
                <a:ea typeface="Calibri" panose="020F0502020204030204" pitchFamily="34" charset="0"/>
                <a:cs typeface="Times New Roman" panose="02020603050405020304" pitchFamily="18" charset="0"/>
              </a:rPr>
              <a:t>postive</a:t>
            </a:r>
            <a:r>
              <a:rPr lang="en-IN" sz="1650" dirty="0">
                <a:effectLst/>
                <a:latin typeface="Century" panose="02040604050505020304" pitchFamily="18" charset="0"/>
                <a:ea typeface="Calibri" panose="020F0502020204030204" pitchFamily="34" charset="0"/>
                <a:cs typeface="Times New Roman" panose="02020603050405020304" pitchFamily="18" charset="0"/>
              </a:rPr>
              <a:t> off-site feature (</a:t>
            </a:r>
            <a:r>
              <a:rPr lang="en-IN" sz="1650" dirty="0" err="1">
                <a:effectLst/>
                <a:latin typeface="Century" panose="02040604050505020304" pitchFamily="18" charset="0"/>
                <a:ea typeface="Calibri" panose="020F0502020204030204" pitchFamily="34" charset="0"/>
                <a:cs typeface="Times New Roman" panose="02020603050405020304" pitchFamily="18" charset="0"/>
              </a:rPr>
              <a:t>PosA</a:t>
            </a:r>
            <a:r>
              <a:rPr lang="en-IN" sz="1650" dirty="0">
                <a:effectLst/>
                <a:latin typeface="Century" panose="02040604050505020304" pitchFamily="18" charset="0"/>
                <a:ea typeface="Calibri" panose="020F0502020204030204" pitchFamily="34" charset="0"/>
                <a:cs typeface="Times New Roman" panose="02020603050405020304" pitchFamily="18" charset="0"/>
              </a:rPr>
              <a:t>) and Near positive off-site feature--park, greenbelt, etc. (</a:t>
            </a:r>
            <a:r>
              <a:rPr lang="en-IN" sz="1650" dirty="0" err="1">
                <a:effectLst/>
                <a:latin typeface="Century" panose="02040604050505020304" pitchFamily="18" charset="0"/>
                <a:ea typeface="Calibri" panose="020F0502020204030204" pitchFamily="34" charset="0"/>
                <a:cs typeface="Times New Roman" panose="02020603050405020304" pitchFamily="18" charset="0"/>
              </a:rPr>
              <a:t>PosN</a:t>
            </a:r>
            <a:r>
              <a:rPr lang="en-IN" sz="1650" dirty="0">
                <a:effectLst/>
                <a:latin typeface="Century" panose="02040604050505020304" pitchFamily="18" charset="0"/>
                <a:ea typeface="Calibri" panose="020F0502020204030204" pitchFamily="34" charset="0"/>
                <a:cs typeface="Times New Roman" panose="02020603050405020304" pitchFamily="18" charset="0"/>
              </a:rPr>
              <a:t>) Proximity to various conditions(Condition1) has the maximum SalePrice.</a:t>
            </a:r>
          </a:p>
          <a:p>
            <a:pPr marL="342900" lvl="0" indent="-342900">
              <a:lnSpc>
                <a:spcPct val="107000"/>
              </a:lnSpc>
              <a:spcBef>
                <a:spcPts val="300"/>
              </a:spcBef>
              <a:spcAft>
                <a:spcPts val="300"/>
              </a:spcAft>
              <a:buFont typeface="Wingdings" panose="05000000000000000000" pitchFamily="2" charset="2"/>
              <a:buChar char=""/>
            </a:pPr>
            <a:r>
              <a:rPr lang="en-IN" sz="1650" dirty="0">
                <a:effectLst/>
                <a:latin typeface="Century" panose="02040604050505020304" pitchFamily="18" charset="0"/>
                <a:ea typeface="Calibri" panose="020F0502020204030204" pitchFamily="34" charset="0"/>
                <a:cs typeface="Times New Roman" panose="02020603050405020304" pitchFamily="18" charset="0"/>
              </a:rPr>
              <a:t>For Adjacent to positive off-site feature (</a:t>
            </a:r>
            <a:r>
              <a:rPr lang="en-IN" sz="1650" dirty="0" err="1">
                <a:effectLst/>
                <a:latin typeface="Century" panose="02040604050505020304" pitchFamily="18" charset="0"/>
                <a:ea typeface="Calibri" panose="020F0502020204030204" pitchFamily="34" charset="0"/>
                <a:cs typeface="Times New Roman" panose="02020603050405020304" pitchFamily="18" charset="0"/>
              </a:rPr>
              <a:t>PosA</a:t>
            </a:r>
            <a:r>
              <a:rPr lang="en-IN" sz="1650" dirty="0">
                <a:effectLst/>
                <a:latin typeface="Century" panose="02040604050505020304" pitchFamily="18" charset="0"/>
                <a:ea typeface="Calibri" panose="020F0502020204030204" pitchFamily="34" charset="0"/>
                <a:cs typeface="Times New Roman" panose="02020603050405020304" pitchFamily="18" charset="0"/>
              </a:rPr>
              <a:t>) and Near positive off-site feature--park, greenbelt, etc.(</a:t>
            </a:r>
            <a:r>
              <a:rPr lang="en-IN" sz="1650" dirty="0" err="1">
                <a:effectLst/>
                <a:latin typeface="Century" panose="02040604050505020304" pitchFamily="18" charset="0"/>
                <a:ea typeface="Calibri" panose="020F0502020204030204" pitchFamily="34" charset="0"/>
                <a:cs typeface="Times New Roman" panose="02020603050405020304" pitchFamily="18" charset="0"/>
              </a:rPr>
              <a:t>PosN</a:t>
            </a:r>
            <a:r>
              <a:rPr lang="en-IN" sz="1650" dirty="0">
                <a:effectLst/>
                <a:latin typeface="Century" panose="02040604050505020304" pitchFamily="18" charset="0"/>
                <a:ea typeface="Calibri" panose="020F0502020204030204" pitchFamily="34" charset="0"/>
                <a:cs typeface="Times New Roman" panose="02020603050405020304" pitchFamily="18" charset="0"/>
              </a:rPr>
              <a:t>) Proximity to various conditions (if more than one is present) (Condition2) has maximum SalePrice.</a:t>
            </a:r>
            <a:endParaRPr lang="en-IN" sz="1650" dirty="0">
              <a:latin typeface="Century" panose="02040604050505020304" pitchFamily="18" charset="0"/>
            </a:endParaRPr>
          </a:p>
        </p:txBody>
      </p:sp>
    </p:spTree>
    <p:extLst>
      <p:ext uri="{BB962C8B-B14F-4D97-AF65-F5344CB8AC3E}">
        <p14:creationId xmlns:p14="http://schemas.microsoft.com/office/powerpoint/2010/main" val="22521365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76BEB-2FB6-4A8F-B7F5-430BEC94042C}"/>
              </a:ext>
            </a:extLst>
          </p:cNvPr>
          <p:cNvSpPr>
            <a:spLocks noGrp="1"/>
          </p:cNvSpPr>
          <p:nvPr>
            <p:ph type="title"/>
          </p:nvPr>
        </p:nvSpPr>
        <p:spPr/>
        <p:txBody>
          <a:bodyPr/>
          <a:lstStyle/>
          <a:p>
            <a:r>
              <a:rPr lang="en-IN" dirty="0"/>
              <a:t>Agenda:</a:t>
            </a:r>
          </a:p>
        </p:txBody>
      </p:sp>
      <p:sp>
        <p:nvSpPr>
          <p:cNvPr id="3" name="Content Placeholder 2">
            <a:extLst>
              <a:ext uri="{FF2B5EF4-FFF2-40B4-BE49-F238E27FC236}">
                <a16:creationId xmlns:a16="http://schemas.microsoft.com/office/drawing/2014/main" id="{EA411BC3-7B52-4E0A-8AC4-EA2965D262F3}"/>
              </a:ext>
            </a:extLst>
          </p:cNvPr>
          <p:cNvSpPr>
            <a:spLocks noGrp="1"/>
          </p:cNvSpPr>
          <p:nvPr>
            <p:ph idx="1"/>
          </p:nvPr>
        </p:nvSpPr>
        <p:spPr>
          <a:xfrm>
            <a:off x="1522413" y="1988840"/>
            <a:ext cx="9829799" cy="4680520"/>
          </a:xfrm>
        </p:spPr>
        <p:txBody>
          <a:bodyPr>
            <a:normAutofit fontScale="85000" lnSpcReduction="20000"/>
          </a:bodyPr>
          <a:lstStyle/>
          <a:p>
            <a:pPr>
              <a:spcBef>
                <a:spcPts val="300"/>
              </a:spcBef>
              <a:spcAft>
                <a:spcPts val="800"/>
              </a:spcAft>
              <a:buFont typeface="Wingdings" panose="05000000000000000000" pitchFamily="2" charset="2"/>
              <a:buChar char="Ø"/>
            </a:pPr>
            <a:r>
              <a:rPr lang="en-US" dirty="0">
                <a:solidFill>
                  <a:schemeClr val="tx2"/>
                </a:solidFill>
                <a:latin typeface="Century" panose="02040604050505020304" pitchFamily="18" charset="0"/>
              </a:rPr>
              <a:t>Overview.</a:t>
            </a:r>
          </a:p>
          <a:p>
            <a:pPr>
              <a:spcBef>
                <a:spcPts val="300"/>
              </a:spcBef>
              <a:spcAft>
                <a:spcPts val="800"/>
              </a:spcAft>
              <a:buFont typeface="Wingdings" panose="05000000000000000000" pitchFamily="2" charset="2"/>
              <a:buChar char="Ø"/>
            </a:pPr>
            <a:r>
              <a:rPr lang="en-US" dirty="0">
                <a:solidFill>
                  <a:schemeClr val="tx2"/>
                </a:solidFill>
                <a:latin typeface="Century" panose="02040604050505020304" pitchFamily="18" charset="0"/>
              </a:rPr>
              <a:t>Problem Statement.</a:t>
            </a:r>
          </a:p>
          <a:p>
            <a:pPr>
              <a:spcBef>
                <a:spcPts val="300"/>
              </a:spcBef>
              <a:spcAft>
                <a:spcPts val="800"/>
              </a:spcAft>
              <a:buFont typeface="Wingdings" panose="05000000000000000000" pitchFamily="2" charset="2"/>
              <a:buChar char="Ø"/>
            </a:pPr>
            <a:r>
              <a:rPr lang="en-US" dirty="0">
                <a:solidFill>
                  <a:schemeClr val="tx2"/>
                </a:solidFill>
                <a:latin typeface="Century" panose="02040604050505020304" pitchFamily="18" charset="0"/>
              </a:rPr>
              <a:t>Problem Understanding.</a:t>
            </a:r>
          </a:p>
          <a:p>
            <a:pPr>
              <a:spcBef>
                <a:spcPts val="300"/>
              </a:spcBef>
              <a:spcAft>
                <a:spcPts val="800"/>
              </a:spcAft>
              <a:buFont typeface="Wingdings" panose="05000000000000000000" pitchFamily="2" charset="2"/>
              <a:buChar char="Ø"/>
            </a:pPr>
            <a:r>
              <a:rPr lang="en-US" dirty="0">
                <a:solidFill>
                  <a:schemeClr val="tx2"/>
                </a:solidFill>
                <a:latin typeface="Century" panose="02040604050505020304" pitchFamily="18" charset="0"/>
              </a:rPr>
              <a:t>What is Housing Price Prediction?</a:t>
            </a:r>
          </a:p>
          <a:p>
            <a:pPr>
              <a:spcBef>
                <a:spcPts val="300"/>
              </a:spcBef>
              <a:spcAft>
                <a:spcPts val="800"/>
              </a:spcAft>
              <a:buFont typeface="Wingdings" panose="05000000000000000000" pitchFamily="2" charset="2"/>
              <a:buChar char="Ø"/>
            </a:pPr>
            <a:r>
              <a:rPr lang="en-US" dirty="0">
                <a:solidFill>
                  <a:schemeClr val="tx2"/>
                </a:solidFill>
                <a:latin typeface="Century" panose="02040604050505020304" pitchFamily="18" charset="0"/>
              </a:rPr>
              <a:t>Importance of housing price prediction.</a:t>
            </a:r>
          </a:p>
          <a:p>
            <a:pPr>
              <a:spcBef>
                <a:spcPts val="300"/>
              </a:spcBef>
              <a:spcAft>
                <a:spcPts val="800"/>
              </a:spcAft>
              <a:buFont typeface="Wingdings" panose="05000000000000000000" pitchFamily="2" charset="2"/>
              <a:buChar char="Ø"/>
            </a:pPr>
            <a:r>
              <a:rPr lang="en-US" dirty="0">
                <a:solidFill>
                  <a:schemeClr val="tx2"/>
                </a:solidFill>
                <a:latin typeface="Century" panose="02040604050505020304" pitchFamily="18" charset="0"/>
              </a:rPr>
              <a:t>Exploratory data analysis.</a:t>
            </a:r>
          </a:p>
          <a:p>
            <a:pPr>
              <a:spcBef>
                <a:spcPts val="300"/>
              </a:spcBef>
              <a:spcAft>
                <a:spcPts val="800"/>
              </a:spcAft>
              <a:buFont typeface="Wingdings" panose="05000000000000000000" pitchFamily="2" charset="2"/>
              <a:buChar char="Ø"/>
            </a:pPr>
            <a:r>
              <a:rPr lang="en-US" dirty="0">
                <a:solidFill>
                  <a:schemeClr val="tx2"/>
                </a:solidFill>
                <a:latin typeface="Century" panose="02040604050505020304" pitchFamily="18" charset="0"/>
              </a:rPr>
              <a:t>Visualizations.</a:t>
            </a:r>
          </a:p>
          <a:p>
            <a:pPr>
              <a:spcBef>
                <a:spcPts val="300"/>
              </a:spcBef>
              <a:spcAft>
                <a:spcPts val="800"/>
              </a:spcAft>
              <a:buFont typeface="Wingdings" panose="05000000000000000000" pitchFamily="2" charset="2"/>
              <a:buChar char="Ø"/>
            </a:pPr>
            <a:r>
              <a:rPr lang="en-US" dirty="0">
                <a:solidFill>
                  <a:schemeClr val="tx2"/>
                </a:solidFill>
                <a:latin typeface="Century" panose="02040604050505020304" pitchFamily="18" charset="0"/>
              </a:rPr>
              <a:t>Analysis.</a:t>
            </a:r>
          </a:p>
          <a:p>
            <a:pPr>
              <a:spcBef>
                <a:spcPts val="300"/>
              </a:spcBef>
              <a:spcAft>
                <a:spcPts val="800"/>
              </a:spcAft>
              <a:buFont typeface="Wingdings" panose="05000000000000000000" pitchFamily="2" charset="2"/>
              <a:buChar char="Ø"/>
            </a:pPr>
            <a:r>
              <a:rPr lang="en-US" dirty="0">
                <a:solidFill>
                  <a:schemeClr val="tx2"/>
                </a:solidFill>
                <a:latin typeface="Century" panose="02040604050505020304" pitchFamily="18" charset="0"/>
              </a:rPr>
              <a:t>Data cleaning steps.</a:t>
            </a:r>
          </a:p>
          <a:p>
            <a:pPr>
              <a:spcBef>
                <a:spcPts val="300"/>
              </a:spcBef>
              <a:spcAft>
                <a:spcPts val="800"/>
              </a:spcAft>
              <a:buFont typeface="Wingdings" panose="05000000000000000000" pitchFamily="2" charset="2"/>
              <a:buChar char="Ø"/>
            </a:pPr>
            <a:r>
              <a:rPr lang="en-US" dirty="0">
                <a:solidFill>
                  <a:schemeClr val="tx2"/>
                </a:solidFill>
                <a:latin typeface="Century" panose="02040604050505020304" pitchFamily="18" charset="0"/>
              </a:rPr>
              <a:t>Model Building.</a:t>
            </a:r>
          </a:p>
          <a:p>
            <a:pPr>
              <a:spcBef>
                <a:spcPts val="300"/>
              </a:spcBef>
              <a:spcAft>
                <a:spcPts val="800"/>
              </a:spcAft>
              <a:buFont typeface="Wingdings" panose="05000000000000000000" pitchFamily="2" charset="2"/>
              <a:buChar char="Ø"/>
            </a:pPr>
            <a:r>
              <a:rPr lang="en-US" dirty="0">
                <a:solidFill>
                  <a:schemeClr val="tx2"/>
                </a:solidFill>
                <a:latin typeface="Century" panose="02040604050505020304" pitchFamily="18" charset="0"/>
              </a:rPr>
              <a:t>Hyper Parameter Tunning.</a:t>
            </a:r>
          </a:p>
          <a:p>
            <a:pPr>
              <a:spcBef>
                <a:spcPts val="300"/>
              </a:spcBef>
              <a:spcAft>
                <a:spcPts val="800"/>
              </a:spcAft>
              <a:buFont typeface="Wingdings" panose="05000000000000000000" pitchFamily="2" charset="2"/>
              <a:buChar char="Ø"/>
            </a:pPr>
            <a:r>
              <a:rPr lang="en-US" dirty="0">
                <a:solidFill>
                  <a:schemeClr val="tx2"/>
                </a:solidFill>
                <a:latin typeface="Century" panose="02040604050505020304" pitchFamily="18" charset="0"/>
              </a:rPr>
              <a:t>Saving the model and predictions from saved best model.</a:t>
            </a:r>
          </a:p>
          <a:p>
            <a:pPr>
              <a:spcBef>
                <a:spcPts val="300"/>
              </a:spcBef>
              <a:spcAft>
                <a:spcPts val="800"/>
              </a:spcAft>
              <a:buFont typeface="Wingdings" panose="05000000000000000000" pitchFamily="2" charset="2"/>
              <a:buChar char="Ø"/>
            </a:pPr>
            <a:r>
              <a:rPr lang="en-US" dirty="0">
                <a:solidFill>
                  <a:schemeClr val="tx2"/>
                </a:solidFill>
                <a:latin typeface="Century" panose="02040604050505020304" pitchFamily="18" charset="0"/>
              </a:rPr>
              <a:t>Conclusion.</a:t>
            </a:r>
          </a:p>
          <a:p>
            <a:endParaRPr lang="en-IN" dirty="0"/>
          </a:p>
        </p:txBody>
      </p:sp>
    </p:spTree>
    <p:extLst>
      <p:ext uri="{BB962C8B-B14F-4D97-AF65-F5344CB8AC3E}">
        <p14:creationId xmlns:p14="http://schemas.microsoft.com/office/powerpoint/2010/main" val="335346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425954-0053-4532-A0E9-652398C3485A}"/>
              </a:ext>
            </a:extLst>
          </p:cNvPr>
          <p:cNvSpPr>
            <a:spLocks noGrp="1"/>
          </p:cNvSpPr>
          <p:nvPr>
            <p:ph type="title"/>
          </p:nvPr>
        </p:nvSpPr>
        <p:spPr>
          <a:xfrm>
            <a:off x="1522413" y="1"/>
            <a:ext cx="9829799" cy="620688"/>
          </a:xfrm>
        </p:spPr>
        <p:txBody>
          <a:bodyPr>
            <a:normAutofit fontScale="90000"/>
          </a:bodyPr>
          <a:lstStyle/>
          <a:p>
            <a:r>
              <a:rPr lang="en-IN" dirty="0"/>
              <a:t>Vizualization of Categorical columns:</a:t>
            </a:r>
          </a:p>
        </p:txBody>
      </p:sp>
      <p:pic>
        <p:nvPicPr>
          <p:cNvPr id="6" name="Picture 5">
            <a:extLst>
              <a:ext uri="{FF2B5EF4-FFF2-40B4-BE49-F238E27FC236}">
                <a16:creationId xmlns:a16="http://schemas.microsoft.com/office/drawing/2014/main" id="{B8E34FEF-FC4F-463F-A931-2834EEEB898C}"/>
              </a:ext>
            </a:extLst>
          </p:cNvPr>
          <p:cNvPicPr/>
          <p:nvPr/>
        </p:nvPicPr>
        <p:blipFill rotWithShape="1">
          <a:blip r:embed="rId2" cstate="print">
            <a:extLst>
              <a:ext uri="{28A0092B-C50C-407E-A947-70E740481C1C}">
                <a14:useLocalDpi xmlns:a14="http://schemas.microsoft.com/office/drawing/2010/main" val="0"/>
              </a:ext>
            </a:extLst>
          </a:blip>
          <a:srcRect t="23056" b="53888"/>
          <a:stretch/>
        </p:blipFill>
        <p:spPr bwMode="auto">
          <a:xfrm>
            <a:off x="1053852" y="620689"/>
            <a:ext cx="11134973" cy="6237311"/>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742089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AE4C9B-B255-4978-BF32-232E82D3BE77}"/>
              </a:ext>
            </a:extLst>
          </p:cNvPr>
          <p:cNvSpPr>
            <a:spLocks noGrp="1"/>
          </p:cNvSpPr>
          <p:nvPr>
            <p:ph type="title"/>
          </p:nvPr>
        </p:nvSpPr>
        <p:spPr>
          <a:xfrm>
            <a:off x="1522413" y="381000"/>
            <a:ext cx="9829799" cy="1319808"/>
          </a:xfrm>
        </p:spPr>
        <p:txBody>
          <a:bodyPr/>
          <a:lstStyle/>
          <a:p>
            <a:r>
              <a:rPr lang="en-IN" dirty="0"/>
              <a:t>Observations:</a:t>
            </a:r>
          </a:p>
        </p:txBody>
      </p:sp>
      <p:sp>
        <p:nvSpPr>
          <p:cNvPr id="3" name="Content Placeholder 2">
            <a:extLst>
              <a:ext uri="{FF2B5EF4-FFF2-40B4-BE49-F238E27FC236}">
                <a16:creationId xmlns:a16="http://schemas.microsoft.com/office/drawing/2014/main" id="{9BE7D463-C0BA-4950-A1BA-7DDD36082897}"/>
              </a:ext>
            </a:extLst>
          </p:cNvPr>
          <p:cNvSpPr>
            <a:spLocks noGrp="1"/>
          </p:cNvSpPr>
          <p:nvPr>
            <p:ph idx="1"/>
          </p:nvPr>
        </p:nvSpPr>
        <p:spPr>
          <a:xfrm>
            <a:off x="1522413" y="1700808"/>
            <a:ext cx="9829799" cy="5112568"/>
          </a:xfrm>
        </p:spPr>
        <p:txBody>
          <a:bodyPr>
            <a:normAutofit lnSpcReduction="10000"/>
          </a:bodyPr>
          <a:lstStyle/>
          <a:p>
            <a:pPr lvl="0">
              <a:lnSpc>
                <a:spcPct val="107000"/>
              </a:lnSpc>
              <a:spcBef>
                <a:spcPts val="300"/>
              </a:spcBef>
              <a:spcAft>
                <a:spcPts val="300"/>
              </a:spcAft>
              <a:buFont typeface="Wingdings" panose="05000000000000000000" pitchFamily="2" charset="2"/>
              <a:buChar char="ü"/>
            </a:pPr>
            <a:r>
              <a:rPr lang="en-IN" sz="1800" dirty="0">
                <a:effectLst/>
                <a:latin typeface="Century" panose="02040604050505020304" pitchFamily="18" charset="0"/>
                <a:ea typeface="Calibri" panose="020F0502020204030204" pitchFamily="34" charset="0"/>
                <a:cs typeface="Times New Roman" panose="02020603050405020304" pitchFamily="18" charset="0"/>
              </a:rPr>
              <a:t>For Single-family Detached(1Fam) and Townhouse End Unit (</a:t>
            </a:r>
            <a:r>
              <a:rPr lang="en-IN" sz="1800" dirty="0" err="1">
                <a:effectLst/>
                <a:latin typeface="Century" panose="02040604050505020304" pitchFamily="18" charset="0"/>
                <a:ea typeface="Calibri" panose="020F0502020204030204" pitchFamily="34" charset="0"/>
                <a:cs typeface="Times New Roman" panose="02020603050405020304" pitchFamily="18" charset="0"/>
              </a:rPr>
              <a:t>TwnhsE</a:t>
            </a:r>
            <a:r>
              <a:rPr lang="en-IN" sz="1800" dirty="0">
                <a:effectLst/>
                <a:latin typeface="Century" panose="02040604050505020304" pitchFamily="18" charset="0"/>
                <a:ea typeface="Calibri" panose="020F0502020204030204" pitchFamily="34" charset="0"/>
                <a:cs typeface="Times New Roman" panose="02020603050405020304" pitchFamily="18" charset="0"/>
              </a:rPr>
              <a:t>) type of dwelling (</a:t>
            </a:r>
            <a:r>
              <a:rPr lang="en-IN" sz="1800" dirty="0" err="1">
                <a:effectLst/>
                <a:latin typeface="Century" panose="02040604050505020304" pitchFamily="18" charset="0"/>
                <a:ea typeface="Calibri" panose="020F0502020204030204" pitchFamily="34" charset="0"/>
                <a:cs typeface="Times New Roman" panose="02020603050405020304" pitchFamily="18" charset="0"/>
              </a:rPr>
              <a:t>BldgType</a:t>
            </a:r>
            <a:r>
              <a:rPr lang="en-IN" sz="1800" dirty="0">
                <a:effectLst/>
                <a:latin typeface="Century" panose="02040604050505020304" pitchFamily="18" charset="0"/>
                <a:ea typeface="Calibri" panose="020F0502020204030204" pitchFamily="34" charset="0"/>
                <a:cs typeface="Times New Roman" panose="02020603050405020304" pitchFamily="18" charset="0"/>
              </a:rPr>
              <a:t>) the SalePrice is high.</a:t>
            </a:r>
          </a:p>
          <a:p>
            <a:pPr lvl="0">
              <a:lnSpc>
                <a:spcPct val="107000"/>
              </a:lnSpc>
              <a:spcBef>
                <a:spcPts val="300"/>
              </a:spcBef>
              <a:spcAft>
                <a:spcPts val="300"/>
              </a:spcAft>
              <a:buFont typeface="Wingdings" panose="05000000000000000000" pitchFamily="2" charset="2"/>
              <a:buChar char="ü"/>
            </a:pPr>
            <a:r>
              <a:rPr lang="en-IN" sz="1800" dirty="0">
                <a:effectLst/>
                <a:latin typeface="Century" panose="02040604050505020304" pitchFamily="18" charset="0"/>
                <a:ea typeface="Calibri" panose="020F0502020204030204" pitchFamily="34" charset="0"/>
                <a:cs typeface="Times New Roman" panose="02020603050405020304" pitchFamily="18" charset="0"/>
              </a:rPr>
              <a:t>For 2Story and Two and one-half story: 2nd level finished(2.5Fin) Style of dwelling (</a:t>
            </a:r>
            <a:r>
              <a:rPr lang="en-IN" sz="1800" dirty="0" err="1">
                <a:effectLst/>
                <a:latin typeface="Century" panose="02040604050505020304" pitchFamily="18" charset="0"/>
                <a:ea typeface="Calibri" panose="020F0502020204030204" pitchFamily="34" charset="0"/>
                <a:cs typeface="Times New Roman" panose="02020603050405020304" pitchFamily="18" charset="0"/>
              </a:rPr>
              <a:t>HouseStyle</a:t>
            </a:r>
            <a:r>
              <a:rPr lang="en-IN" sz="1800" dirty="0">
                <a:effectLst/>
                <a:latin typeface="Century" panose="02040604050505020304" pitchFamily="18" charset="0"/>
                <a:ea typeface="Calibri" panose="020F0502020204030204" pitchFamily="34" charset="0"/>
                <a:cs typeface="Times New Roman" panose="02020603050405020304" pitchFamily="18" charset="0"/>
              </a:rPr>
              <a:t>) the SalePrice is high.</a:t>
            </a:r>
          </a:p>
          <a:p>
            <a:pPr lvl="0">
              <a:lnSpc>
                <a:spcPct val="107000"/>
              </a:lnSpc>
              <a:spcBef>
                <a:spcPts val="300"/>
              </a:spcBef>
              <a:spcAft>
                <a:spcPts val="300"/>
              </a:spcAft>
              <a:buFont typeface="Wingdings" panose="05000000000000000000" pitchFamily="2" charset="2"/>
              <a:buChar char="ü"/>
            </a:pPr>
            <a:r>
              <a:rPr lang="en-IN" sz="1800" dirty="0">
                <a:effectLst/>
                <a:latin typeface="Century" panose="02040604050505020304" pitchFamily="18" charset="0"/>
                <a:ea typeface="Calibri" panose="020F0502020204030204" pitchFamily="34" charset="0"/>
                <a:cs typeface="Times New Roman" panose="02020603050405020304" pitchFamily="18" charset="0"/>
              </a:rPr>
              <a:t>For Shed Type of roof (</a:t>
            </a:r>
            <a:r>
              <a:rPr lang="en-IN" sz="1800" dirty="0" err="1">
                <a:effectLst/>
                <a:latin typeface="Century" panose="02040604050505020304" pitchFamily="18" charset="0"/>
                <a:ea typeface="Calibri" panose="020F0502020204030204" pitchFamily="34" charset="0"/>
                <a:cs typeface="Times New Roman" panose="02020603050405020304" pitchFamily="18" charset="0"/>
              </a:rPr>
              <a:t>RoofStyle</a:t>
            </a:r>
            <a:r>
              <a:rPr lang="en-IN" sz="1800" dirty="0">
                <a:effectLst/>
                <a:latin typeface="Century" panose="02040604050505020304" pitchFamily="18" charset="0"/>
                <a:ea typeface="Calibri" panose="020F0502020204030204" pitchFamily="34" charset="0"/>
                <a:cs typeface="Times New Roman" panose="02020603050405020304" pitchFamily="18" charset="0"/>
              </a:rPr>
              <a:t>) the SalePrice is high.</a:t>
            </a:r>
          </a:p>
          <a:p>
            <a:pPr lvl="0">
              <a:lnSpc>
                <a:spcPct val="107000"/>
              </a:lnSpc>
              <a:spcBef>
                <a:spcPts val="300"/>
              </a:spcBef>
              <a:spcAft>
                <a:spcPts val="300"/>
              </a:spcAft>
              <a:buFont typeface="Wingdings" panose="05000000000000000000" pitchFamily="2" charset="2"/>
              <a:buChar char="ü"/>
            </a:pPr>
            <a:r>
              <a:rPr lang="en-IN" sz="1800" dirty="0">
                <a:effectLst/>
                <a:latin typeface="Century" panose="02040604050505020304" pitchFamily="18" charset="0"/>
                <a:ea typeface="Calibri" panose="020F0502020204030204" pitchFamily="34" charset="0"/>
                <a:cs typeface="Times New Roman" panose="02020603050405020304" pitchFamily="18" charset="0"/>
              </a:rPr>
              <a:t>For Wood Shingles (</a:t>
            </a:r>
            <a:r>
              <a:rPr lang="en-IN" sz="1800" dirty="0" err="1">
                <a:effectLst/>
                <a:latin typeface="Century" panose="02040604050505020304" pitchFamily="18" charset="0"/>
                <a:ea typeface="Calibri" panose="020F0502020204030204" pitchFamily="34" charset="0"/>
                <a:cs typeface="Times New Roman" panose="02020603050405020304" pitchFamily="18" charset="0"/>
              </a:rPr>
              <a:t>WdShngl</a:t>
            </a:r>
            <a:r>
              <a:rPr lang="en-IN" sz="1800" dirty="0">
                <a:effectLst/>
                <a:latin typeface="Century" panose="02040604050505020304" pitchFamily="18" charset="0"/>
                <a:ea typeface="Calibri" panose="020F0502020204030204" pitchFamily="34" charset="0"/>
                <a:cs typeface="Times New Roman" panose="02020603050405020304" pitchFamily="18" charset="0"/>
              </a:rPr>
              <a:t>) Roof material (RoofMat1) the SalePrice is high.</a:t>
            </a:r>
          </a:p>
          <a:p>
            <a:pPr lvl="0">
              <a:lnSpc>
                <a:spcPct val="107000"/>
              </a:lnSpc>
              <a:spcBef>
                <a:spcPts val="300"/>
              </a:spcBef>
              <a:spcAft>
                <a:spcPts val="300"/>
              </a:spcAft>
              <a:buFont typeface="Wingdings" panose="05000000000000000000" pitchFamily="2" charset="2"/>
              <a:buChar char="ü"/>
            </a:pPr>
            <a:r>
              <a:rPr lang="en-IN" sz="1800" dirty="0">
                <a:effectLst/>
                <a:latin typeface="Century" panose="02040604050505020304" pitchFamily="18" charset="0"/>
                <a:ea typeface="Calibri" panose="020F0502020204030204" pitchFamily="34" charset="0"/>
                <a:cs typeface="Times New Roman" panose="02020603050405020304" pitchFamily="18" charset="0"/>
              </a:rPr>
              <a:t>For Cement Board (</a:t>
            </a:r>
            <a:r>
              <a:rPr lang="en-IN" sz="1800" dirty="0" err="1">
                <a:effectLst/>
                <a:latin typeface="Century" panose="02040604050505020304" pitchFamily="18" charset="0"/>
                <a:ea typeface="Calibri" panose="020F0502020204030204" pitchFamily="34" charset="0"/>
                <a:cs typeface="Times New Roman" panose="02020603050405020304" pitchFamily="18" charset="0"/>
              </a:rPr>
              <a:t>CemntBd</a:t>
            </a:r>
            <a:r>
              <a:rPr lang="en-IN" sz="1800" dirty="0">
                <a:effectLst/>
                <a:latin typeface="Century" panose="02040604050505020304" pitchFamily="18" charset="0"/>
                <a:ea typeface="Calibri" panose="020F0502020204030204" pitchFamily="34" charset="0"/>
                <a:cs typeface="Times New Roman" panose="02020603050405020304" pitchFamily="18" charset="0"/>
              </a:rPr>
              <a:t>), Imitation Stucco (</a:t>
            </a:r>
            <a:r>
              <a:rPr lang="en-IN" sz="1800" dirty="0" err="1">
                <a:effectLst/>
                <a:latin typeface="Century" panose="02040604050505020304" pitchFamily="18" charset="0"/>
                <a:ea typeface="Calibri" panose="020F0502020204030204" pitchFamily="34" charset="0"/>
                <a:cs typeface="Times New Roman" panose="02020603050405020304" pitchFamily="18" charset="0"/>
              </a:rPr>
              <a:t>ImStucc</a:t>
            </a:r>
            <a:r>
              <a:rPr lang="en-IN" sz="1800" dirty="0">
                <a:effectLst/>
                <a:latin typeface="Century" panose="02040604050505020304" pitchFamily="18" charset="0"/>
                <a:ea typeface="Calibri" panose="020F0502020204030204" pitchFamily="34" charset="0"/>
                <a:cs typeface="Times New Roman" panose="02020603050405020304" pitchFamily="18" charset="0"/>
              </a:rPr>
              <a:t>) and Stone type of Exterior covering on house(Exterior1st) the SalePrice is high.</a:t>
            </a:r>
          </a:p>
          <a:p>
            <a:pPr lvl="0">
              <a:lnSpc>
                <a:spcPct val="107000"/>
              </a:lnSpc>
              <a:spcBef>
                <a:spcPts val="300"/>
              </a:spcBef>
              <a:spcAft>
                <a:spcPts val="300"/>
              </a:spcAft>
              <a:buFont typeface="Wingdings" panose="05000000000000000000" pitchFamily="2" charset="2"/>
              <a:buChar char="ü"/>
            </a:pPr>
            <a:r>
              <a:rPr lang="en-IN" sz="1800" dirty="0">
                <a:effectLst/>
                <a:latin typeface="Century" panose="02040604050505020304" pitchFamily="18" charset="0"/>
                <a:ea typeface="Calibri" panose="020F0502020204030204" pitchFamily="34" charset="0"/>
                <a:cs typeface="Times New Roman" panose="02020603050405020304" pitchFamily="18" charset="0"/>
              </a:rPr>
              <a:t>For Cement Board (</a:t>
            </a:r>
            <a:r>
              <a:rPr lang="en-IN" sz="1800" dirty="0" err="1">
                <a:effectLst/>
                <a:latin typeface="Century" panose="02040604050505020304" pitchFamily="18" charset="0"/>
                <a:ea typeface="Calibri" panose="020F0502020204030204" pitchFamily="34" charset="0"/>
                <a:cs typeface="Times New Roman" panose="02020603050405020304" pitchFamily="18" charset="0"/>
              </a:rPr>
              <a:t>CemntBd</a:t>
            </a:r>
            <a:r>
              <a:rPr lang="en-IN" sz="1800" dirty="0">
                <a:effectLst/>
                <a:latin typeface="Century" panose="02040604050505020304" pitchFamily="18" charset="0"/>
                <a:ea typeface="Calibri" panose="020F0502020204030204" pitchFamily="34" charset="0"/>
                <a:cs typeface="Times New Roman" panose="02020603050405020304" pitchFamily="18" charset="0"/>
              </a:rPr>
              <a:t>), Imitation Stucco (</a:t>
            </a:r>
            <a:r>
              <a:rPr lang="en-IN" sz="1800" dirty="0" err="1">
                <a:effectLst/>
                <a:latin typeface="Century" panose="02040604050505020304" pitchFamily="18" charset="0"/>
                <a:ea typeface="Calibri" panose="020F0502020204030204" pitchFamily="34" charset="0"/>
                <a:cs typeface="Times New Roman" panose="02020603050405020304" pitchFamily="18" charset="0"/>
              </a:rPr>
              <a:t>ImStucc</a:t>
            </a:r>
            <a:r>
              <a:rPr lang="en-IN" sz="1800" dirty="0">
                <a:effectLst/>
                <a:latin typeface="Century" panose="02040604050505020304" pitchFamily="18" charset="0"/>
                <a:ea typeface="Calibri" panose="020F0502020204030204" pitchFamily="34" charset="0"/>
                <a:cs typeface="Times New Roman" panose="02020603050405020304" pitchFamily="18" charset="0"/>
              </a:rPr>
              <a:t>) and other Exterior covering on house (if more than one material) (Exterior2) has maximum SalePrice.</a:t>
            </a:r>
          </a:p>
          <a:p>
            <a:pPr lvl="0">
              <a:lnSpc>
                <a:spcPct val="107000"/>
              </a:lnSpc>
              <a:spcBef>
                <a:spcPts val="300"/>
              </a:spcBef>
              <a:spcAft>
                <a:spcPts val="300"/>
              </a:spcAft>
              <a:buFont typeface="Wingdings" panose="05000000000000000000" pitchFamily="2" charset="2"/>
              <a:buChar char="ü"/>
            </a:pPr>
            <a:r>
              <a:rPr lang="en-IN" sz="1800" dirty="0">
                <a:effectLst/>
                <a:latin typeface="Century" panose="02040604050505020304" pitchFamily="18" charset="0"/>
                <a:ea typeface="Calibri" panose="020F0502020204030204" pitchFamily="34" charset="0"/>
                <a:cs typeface="Times New Roman" panose="02020603050405020304" pitchFamily="18" charset="0"/>
              </a:rPr>
              <a:t>For Stone Masonry veneer type (</a:t>
            </a:r>
            <a:r>
              <a:rPr lang="en-IN" sz="1800" dirty="0" err="1">
                <a:effectLst/>
                <a:latin typeface="Century" panose="02040604050505020304" pitchFamily="18" charset="0"/>
                <a:ea typeface="Calibri" panose="020F0502020204030204" pitchFamily="34" charset="0"/>
                <a:cs typeface="Times New Roman" panose="02020603050405020304" pitchFamily="18" charset="0"/>
              </a:rPr>
              <a:t>MasvnrType</a:t>
            </a:r>
            <a:r>
              <a:rPr lang="en-IN" sz="1800" dirty="0">
                <a:effectLst/>
                <a:latin typeface="Century" panose="02040604050505020304" pitchFamily="18" charset="0"/>
                <a:ea typeface="Calibri" panose="020F0502020204030204" pitchFamily="34" charset="0"/>
                <a:cs typeface="Times New Roman" panose="02020603050405020304" pitchFamily="18" charset="0"/>
              </a:rPr>
              <a:t>) the SalePrice is high.</a:t>
            </a:r>
          </a:p>
          <a:p>
            <a:pPr lvl="0">
              <a:lnSpc>
                <a:spcPct val="107000"/>
              </a:lnSpc>
              <a:spcBef>
                <a:spcPts val="300"/>
              </a:spcBef>
              <a:spcAft>
                <a:spcPts val="300"/>
              </a:spcAft>
              <a:buFont typeface="Wingdings" panose="05000000000000000000" pitchFamily="2" charset="2"/>
              <a:buChar char="ü"/>
            </a:pPr>
            <a:r>
              <a:rPr lang="en-IN" sz="1800" dirty="0">
                <a:effectLst/>
                <a:latin typeface="Century" panose="02040604050505020304" pitchFamily="18" charset="0"/>
                <a:ea typeface="Calibri" panose="020F0502020204030204" pitchFamily="34" charset="0"/>
                <a:cs typeface="Times New Roman" panose="02020603050405020304" pitchFamily="18" charset="0"/>
              </a:rPr>
              <a:t>For Excellent (Ex) quality of the material on the exterior(</a:t>
            </a:r>
            <a:r>
              <a:rPr lang="en-IN" sz="1800" dirty="0" err="1">
                <a:effectLst/>
                <a:latin typeface="Century" panose="02040604050505020304" pitchFamily="18" charset="0"/>
                <a:ea typeface="Calibri" panose="020F0502020204030204" pitchFamily="34" charset="0"/>
                <a:cs typeface="Times New Roman" panose="02020603050405020304" pitchFamily="18" charset="0"/>
              </a:rPr>
              <a:t>ExterQual</a:t>
            </a:r>
            <a:r>
              <a:rPr lang="en-IN" sz="1800" dirty="0">
                <a:effectLst/>
                <a:latin typeface="Century" panose="02040604050505020304" pitchFamily="18" charset="0"/>
                <a:ea typeface="Calibri" panose="020F0502020204030204" pitchFamily="34" charset="0"/>
                <a:cs typeface="Times New Roman" panose="02020603050405020304" pitchFamily="18" charset="0"/>
              </a:rPr>
              <a:t>) the SalePrice is high.</a:t>
            </a:r>
          </a:p>
          <a:p>
            <a:pPr lvl="0">
              <a:lnSpc>
                <a:spcPct val="107000"/>
              </a:lnSpc>
              <a:spcBef>
                <a:spcPts val="300"/>
              </a:spcBef>
              <a:spcAft>
                <a:spcPts val="300"/>
              </a:spcAft>
              <a:buFont typeface="Wingdings" panose="05000000000000000000" pitchFamily="2" charset="2"/>
              <a:buChar char="ü"/>
            </a:pPr>
            <a:r>
              <a:rPr lang="en-IN" sz="1800" dirty="0">
                <a:effectLst/>
                <a:latin typeface="Century" panose="02040604050505020304" pitchFamily="18" charset="0"/>
                <a:ea typeface="Calibri" panose="020F0502020204030204" pitchFamily="34" charset="0"/>
                <a:cs typeface="Times New Roman" panose="02020603050405020304" pitchFamily="18" charset="0"/>
              </a:rPr>
              <a:t>For Excellent (Ex) present condition of the material on the exterior (</a:t>
            </a:r>
            <a:r>
              <a:rPr lang="en-IN" sz="1800" dirty="0" err="1">
                <a:effectLst/>
                <a:latin typeface="Century" panose="02040604050505020304" pitchFamily="18" charset="0"/>
                <a:ea typeface="Calibri" panose="020F0502020204030204" pitchFamily="34" charset="0"/>
                <a:cs typeface="Times New Roman" panose="02020603050405020304" pitchFamily="18" charset="0"/>
              </a:rPr>
              <a:t>ExterCond</a:t>
            </a:r>
            <a:r>
              <a:rPr lang="en-IN" sz="1800" dirty="0">
                <a:effectLst/>
                <a:latin typeface="Century" panose="02040604050505020304" pitchFamily="18" charset="0"/>
                <a:ea typeface="Calibri" panose="020F0502020204030204" pitchFamily="34" charset="0"/>
                <a:cs typeface="Times New Roman" panose="02020603050405020304" pitchFamily="18" charset="0"/>
              </a:rPr>
              <a:t>) the SalePrice is high.</a:t>
            </a:r>
          </a:p>
          <a:p>
            <a:pPr marL="0" indent="0">
              <a:buNone/>
            </a:pPr>
            <a:endParaRPr lang="en-IN" dirty="0"/>
          </a:p>
        </p:txBody>
      </p:sp>
    </p:spTree>
    <p:extLst>
      <p:ext uri="{BB962C8B-B14F-4D97-AF65-F5344CB8AC3E}">
        <p14:creationId xmlns:p14="http://schemas.microsoft.com/office/powerpoint/2010/main" val="37113845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9E392-122A-441B-8110-776EF37ADA83}"/>
              </a:ext>
            </a:extLst>
          </p:cNvPr>
          <p:cNvSpPr>
            <a:spLocks noGrp="1"/>
          </p:cNvSpPr>
          <p:nvPr>
            <p:ph type="title"/>
          </p:nvPr>
        </p:nvSpPr>
        <p:spPr>
          <a:xfrm>
            <a:off x="1522413" y="1"/>
            <a:ext cx="9829799" cy="620688"/>
          </a:xfrm>
        </p:spPr>
        <p:txBody>
          <a:bodyPr>
            <a:normAutofit fontScale="90000"/>
          </a:bodyPr>
          <a:lstStyle/>
          <a:p>
            <a:r>
              <a:rPr lang="en-IN" dirty="0"/>
              <a:t>Vizualization of categorical columns:</a:t>
            </a:r>
          </a:p>
        </p:txBody>
      </p:sp>
      <p:pic>
        <p:nvPicPr>
          <p:cNvPr id="5" name="Picture 4">
            <a:extLst>
              <a:ext uri="{FF2B5EF4-FFF2-40B4-BE49-F238E27FC236}">
                <a16:creationId xmlns:a16="http://schemas.microsoft.com/office/drawing/2014/main" id="{A37C5320-6A35-4078-82B3-1803670421C2}"/>
              </a:ext>
            </a:extLst>
          </p:cNvPr>
          <p:cNvPicPr/>
          <p:nvPr/>
        </p:nvPicPr>
        <p:blipFill rotWithShape="1">
          <a:blip r:embed="rId2" cstate="print">
            <a:extLst>
              <a:ext uri="{28A0092B-C50C-407E-A947-70E740481C1C}">
                <a14:useLocalDpi xmlns:a14="http://schemas.microsoft.com/office/drawing/2010/main" val="0"/>
              </a:ext>
            </a:extLst>
          </a:blip>
          <a:srcRect t="45995" b="30854"/>
          <a:stretch/>
        </p:blipFill>
        <p:spPr bwMode="auto">
          <a:xfrm>
            <a:off x="1053853" y="620689"/>
            <a:ext cx="11134972" cy="6237311"/>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2397214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216DA7-CCE9-4994-9671-33DE36D9BBD1}"/>
              </a:ext>
            </a:extLst>
          </p:cNvPr>
          <p:cNvSpPr>
            <a:spLocks noGrp="1"/>
          </p:cNvSpPr>
          <p:nvPr>
            <p:ph type="title"/>
          </p:nvPr>
        </p:nvSpPr>
        <p:spPr>
          <a:xfrm>
            <a:off x="1522413" y="381000"/>
            <a:ext cx="9829799" cy="1319808"/>
          </a:xfrm>
        </p:spPr>
        <p:txBody>
          <a:bodyPr/>
          <a:lstStyle/>
          <a:p>
            <a:r>
              <a:rPr lang="en-IN" dirty="0"/>
              <a:t>Observations:</a:t>
            </a:r>
          </a:p>
        </p:txBody>
      </p:sp>
      <p:sp>
        <p:nvSpPr>
          <p:cNvPr id="3" name="Content Placeholder 2">
            <a:extLst>
              <a:ext uri="{FF2B5EF4-FFF2-40B4-BE49-F238E27FC236}">
                <a16:creationId xmlns:a16="http://schemas.microsoft.com/office/drawing/2014/main" id="{6E3F1AD6-6BDA-417A-BE76-27AD1D5B5D94}"/>
              </a:ext>
            </a:extLst>
          </p:cNvPr>
          <p:cNvSpPr>
            <a:spLocks noGrp="1"/>
          </p:cNvSpPr>
          <p:nvPr>
            <p:ph idx="1"/>
          </p:nvPr>
        </p:nvSpPr>
        <p:spPr>
          <a:xfrm>
            <a:off x="1197868" y="1700808"/>
            <a:ext cx="10801199" cy="5040560"/>
          </a:xfrm>
        </p:spPr>
        <p:txBody>
          <a:bodyPr>
            <a:normAutofit/>
          </a:bodyPr>
          <a:lstStyle/>
          <a:p>
            <a:pPr marL="342900" lvl="0" indent="-342900">
              <a:lnSpc>
                <a:spcPct val="107000"/>
              </a:lnSpc>
              <a:spcBef>
                <a:spcPts val="300"/>
              </a:spcBef>
              <a:spcAft>
                <a:spcPts val="300"/>
              </a:spcAft>
              <a:buFont typeface="Wingdings" panose="05000000000000000000" pitchFamily="2" charset="2"/>
              <a:buChar char=""/>
            </a:pPr>
            <a:r>
              <a:rPr lang="en-IN" sz="1800" dirty="0">
                <a:effectLst/>
                <a:latin typeface="Century" panose="02040604050505020304" pitchFamily="18" charset="0"/>
                <a:ea typeface="Calibri" panose="020F0502020204030204" pitchFamily="34" charset="0"/>
                <a:cs typeface="Times New Roman" panose="02020603050405020304" pitchFamily="18" charset="0"/>
              </a:rPr>
              <a:t>For Poured </a:t>
            </a:r>
            <a:r>
              <a:rPr lang="en-IN" sz="1800" dirty="0" err="1">
                <a:effectLst/>
                <a:latin typeface="Century" panose="02040604050505020304" pitchFamily="18" charset="0"/>
                <a:ea typeface="Calibri" panose="020F0502020204030204" pitchFamily="34" charset="0"/>
                <a:cs typeface="Times New Roman" panose="02020603050405020304" pitchFamily="18" charset="0"/>
              </a:rPr>
              <a:t>Contrete</a:t>
            </a:r>
            <a:r>
              <a:rPr lang="en-IN" sz="1800" dirty="0">
                <a:effectLst/>
                <a:latin typeface="Century" panose="02040604050505020304" pitchFamily="18" charset="0"/>
                <a:ea typeface="Calibri" panose="020F0502020204030204" pitchFamily="34" charset="0"/>
                <a:cs typeface="Times New Roman" panose="02020603050405020304" pitchFamily="18" charset="0"/>
              </a:rPr>
              <a:t> (</a:t>
            </a:r>
            <a:r>
              <a:rPr lang="en-IN" sz="1800" dirty="0" err="1">
                <a:effectLst/>
                <a:latin typeface="Century" panose="02040604050505020304" pitchFamily="18" charset="0"/>
                <a:ea typeface="Calibri" panose="020F0502020204030204" pitchFamily="34" charset="0"/>
                <a:cs typeface="Times New Roman" panose="02020603050405020304" pitchFamily="18" charset="0"/>
              </a:rPr>
              <a:t>PConc</a:t>
            </a:r>
            <a:r>
              <a:rPr lang="en-IN" sz="1800" dirty="0">
                <a:effectLst/>
                <a:latin typeface="Century" panose="02040604050505020304" pitchFamily="18" charset="0"/>
                <a:ea typeface="Calibri" panose="020F0502020204030204" pitchFamily="34" charset="0"/>
                <a:cs typeface="Times New Roman" panose="02020603050405020304" pitchFamily="18" charset="0"/>
              </a:rPr>
              <a:t>) Type of foundation (Foundation) the SalePrice is high.</a:t>
            </a:r>
          </a:p>
          <a:p>
            <a:pPr marL="342900" lvl="0" indent="-342900">
              <a:lnSpc>
                <a:spcPct val="107000"/>
              </a:lnSpc>
              <a:spcBef>
                <a:spcPts val="300"/>
              </a:spcBef>
              <a:spcAft>
                <a:spcPts val="300"/>
              </a:spcAft>
              <a:buFont typeface="Wingdings" panose="05000000000000000000" pitchFamily="2" charset="2"/>
              <a:buChar char=""/>
            </a:pPr>
            <a:r>
              <a:rPr lang="en-IN" sz="1800" dirty="0">
                <a:effectLst/>
                <a:latin typeface="Century" panose="02040604050505020304" pitchFamily="18" charset="0"/>
                <a:ea typeface="Calibri" panose="020F0502020204030204" pitchFamily="34" charset="0"/>
                <a:cs typeface="Times New Roman" panose="02020603050405020304" pitchFamily="18" charset="0"/>
              </a:rPr>
              <a:t>For Excellent (100+ inches) (Ex) height of the basement (</a:t>
            </a:r>
            <a:r>
              <a:rPr lang="en-IN" sz="1800" dirty="0" err="1">
                <a:effectLst/>
                <a:latin typeface="Century" panose="02040604050505020304" pitchFamily="18" charset="0"/>
                <a:ea typeface="Calibri" panose="020F0502020204030204" pitchFamily="34" charset="0"/>
                <a:cs typeface="Times New Roman" panose="02020603050405020304" pitchFamily="18" charset="0"/>
              </a:rPr>
              <a:t>BsmtQual</a:t>
            </a:r>
            <a:r>
              <a:rPr lang="en-IN" sz="1800" dirty="0">
                <a:effectLst/>
                <a:latin typeface="Century" panose="02040604050505020304" pitchFamily="18" charset="0"/>
                <a:ea typeface="Calibri" panose="020F0502020204030204" pitchFamily="34" charset="0"/>
                <a:cs typeface="Times New Roman" panose="02020603050405020304" pitchFamily="18" charset="0"/>
              </a:rPr>
              <a:t>) the SalePrice is high.</a:t>
            </a:r>
          </a:p>
          <a:p>
            <a:pPr marL="342900" lvl="0" indent="-342900">
              <a:lnSpc>
                <a:spcPct val="107000"/>
              </a:lnSpc>
              <a:spcBef>
                <a:spcPts val="300"/>
              </a:spcBef>
              <a:spcAft>
                <a:spcPts val="300"/>
              </a:spcAft>
              <a:buFont typeface="Wingdings" panose="05000000000000000000" pitchFamily="2" charset="2"/>
              <a:buChar char=""/>
            </a:pPr>
            <a:r>
              <a:rPr lang="en-IN" sz="1800" dirty="0">
                <a:effectLst/>
                <a:latin typeface="Century" panose="02040604050505020304" pitchFamily="18" charset="0"/>
                <a:ea typeface="Calibri" panose="020F0502020204030204" pitchFamily="34" charset="0"/>
                <a:cs typeface="Times New Roman" panose="02020603050405020304" pitchFamily="18" charset="0"/>
              </a:rPr>
              <a:t>For Good (Gd) general condition of the basement (</a:t>
            </a:r>
            <a:r>
              <a:rPr lang="en-IN" sz="1800" dirty="0" err="1">
                <a:effectLst/>
                <a:latin typeface="Century" panose="02040604050505020304" pitchFamily="18" charset="0"/>
                <a:ea typeface="Calibri" panose="020F0502020204030204" pitchFamily="34" charset="0"/>
                <a:cs typeface="Times New Roman" panose="02020603050405020304" pitchFamily="18" charset="0"/>
              </a:rPr>
              <a:t>BsmtCond</a:t>
            </a:r>
            <a:r>
              <a:rPr lang="en-IN" sz="1800" dirty="0">
                <a:effectLst/>
                <a:latin typeface="Century" panose="02040604050505020304" pitchFamily="18" charset="0"/>
                <a:ea typeface="Calibri" panose="020F0502020204030204" pitchFamily="34" charset="0"/>
                <a:cs typeface="Times New Roman" panose="02020603050405020304" pitchFamily="18" charset="0"/>
              </a:rPr>
              <a:t>) the SalePrice is high.</a:t>
            </a:r>
          </a:p>
          <a:p>
            <a:pPr marL="342900" lvl="0" indent="-342900">
              <a:lnSpc>
                <a:spcPct val="107000"/>
              </a:lnSpc>
              <a:spcBef>
                <a:spcPts val="300"/>
              </a:spcBef>
              <a:spcAft>
                <a:spcPts val="300"/>
              </a:spcAft>
              <a:buFont typeface="Wingdings" panose="05000000000000000000" pitchFamily="2" charset="2"/>
              <a:buChar char=""/>
            </a:pPr>
            <a:r>
              <a:rPr lang="en-IN" sz="1800" dirty="0">
                <a:effectLst/>
                <a:latin typeface="Century" panose="02040604050505020304" pitchFamily="18" charset="0"/>
                <a:ea typeface="Calibri" panose="020F0502020204030204" pitchFamily="34" charset="0"/>
                <a:cs typeface="Times New Roman" panose="02020603050405020304" pitchFamily="18" charset="0"/>
              </a:rPr>
              <a:t>For Good Exposure (Gd) of walkout or garden level walls (</a:t>
            </a:r>
            <a:r>
              <a:rPr lang="en-IN" sz="1800" dirty="0" err="1">
                <a:effectLst/>
                <a:latin typeface="Century" panose="02040604050505020304" pitchFamily="18" charset="0"/>
                <a:ea typeface="Calibri" panose="020F0502020204030204" pitchFamily="34" charset="0"/>
                <a:cs typeface="Times New Roman" panose="02020603050405020304" pitchFamily="18" charset="0"/>
              </a:rPr>
              <a:t>BsmtExposure</a:t>
            </a:r>
            <a:r>
              <a:rPr lang="en-IN" sz="1800" dirty="0">
                <a:effectLst/>
                <a:latin typeface="Century" panose="02040604050505020304" pitchFamily="18" charset="0"/>
                <a:ea typeface="Calibri" panose="020F0502020204030204" pitchFamily="34" charset="0"/>
                <a:cs typeface="Times New Roman" panose="02020603050405020304" pitchFamily="18" charset="0"/>
              </a:rPr>
              <a:t>) has maximum SalePrice.</a:t>
            </a:r>
          </a:p>
          <a:p>
            <a:pPr marL="342900" lvl="0" indent="-342900">
              <a:lnSpc>
                <a:spcPct val="107000"/>
              </a:lnSpc>
              <a:spcBef>
                <a:spcPts val="300"/>
              </a:spcBef>
              <a:spcAft>
                <a:spcPts val="300"/>
              </a:spcAft>
              <a:buFont typeface="Wingdings" panose="05000000000000000000" pitchFamily="2" charset="2"/>
              <a:buChar char=""/>
            </a:pPr>
            <a:r>
              <a:rPr lang="en-IN" sz="1800" dirty="0">
                <a:effectLst/>
                <a:latin typeface="Century" panose="02040604050505020304" pitchFamily="18" charset="0"/>
                <a:ea typeface="Calibri" panose="020F0502020204030204" pitchFamily="34" charset="0"/>
                <a:cs typeface="Times New Roman" panose="02020603050405020304" pitchFamily="18" charset="0"/>
              </a:rPr>
              <a:t>For Good Living Quarters (GLQ) of basement finished area (BsmtFinType1) has maximum SalePrice.</a:t>
            </a:r>
          </a:p>
          <a:p>
            <a:pPr marL="342900" lvl="0" indent="-342900">
              <a:lnSpc>
                <a:spcPct val="107000"/>
              </a:lnSpc>
              <a:spcBef>
                <a:spcPts val="300"/>
              </a:spcBef>
              <a:spcAft>
                <a:spcPts val="300"/>
              </a:spcAft>
              <a:buFont typeface="Wingdings" panose="05000000000000000000" pitchFamily="2" charset="2"/>
              <a:buChar char=""/>
            </a:pPr>
            <a:r>
              <a:rPr lang="en-IN" sz="1800" dirty="0">
                <a:effectLst/>
                <a:latin typeface="Century" panose="02040604050505020304" pitchFamily="18" charset="0"/>
                <a:ea typeface="Calibri" panose="020F0502020204030204" pitchFamily="34" charset="0"/>
                <a:cs typeface="Times New Roman" panose="02020603050405020304" pitchFamily="18" charset="0"/>
              </a:rPr>
              <a:t>For Good Living Quarters (GLQ) and Average Living Quarters (ALQ) of basement finished area (if multiple types) (BsmtFinType2) has maximum SalePrice. </a:t>
            </a:r>
          </a:p>
          <a:p>
            <a:pPr marL="342900" lvl="0" indent="-342900">
              <a:lnSpc>
                <a:spcPct val="107000"/>
              </a:lnSpc>
              <a:spcBef>
                <a:spcPts val="300"/>
              </a:spcBef>
              <a:spcAft>
                <a:spcPts val="300"/>
              </a:spcAft>
              <a:buFont typeface="Wingdings" panose="05000000000000000000" pitchFamily="2" charset="2"/>
              <a:buChar char=""/>
            </a:pPr>
            <a:r>
              <a:rPr lang="en-IN" sz="1800" dirty="0">
                <a:effectLst/>
                <a:latin typeface="Century" panose="02040604050505020304" pitchFamily="18" charset="0"/>
                <a:ea typeface="Calibri" panose="020F0502020204030204" pitchFamily="34" charset="0"/>
                <a:cs typeface="Times New Roman" panose="02020603050405020304" pitchFamily="18" charset="0"/>
              </a:rPr>
              <a:t>For Gas forced warm air furnace (</a:t>
            </a:r>
            <a:r>
              <a:rPr lang="en-IN" sz="1800" dirty="0" err="1">
                <a:effectLst/>
                <a:latin typeface="Century" panose="02040604050505020304" pitchFamily="18" charset="0"/>
                <a:ea typeface="Calibri" panose="020F0502020204030204" pitchFamily="34" charset="0"/>
                <a:cs typeface="Times New Roman" panose="02020603050405020304" pitchFamily="18" charset="0"/>
              </a:rPr>
              <a:t>GasA</a:t>
            </a:r>
            <a:r>
              <a:rPr lang="en-IN" sz="1800" dirty="0">
                <a:effectLst/>
                <a:latin typeface="Century" panose="02040604050505020304" pitchFamily="18" charset="0"/>
                <a:ea typeface="Calibri" panose="020F0502020204030204" pitchFamily="34" charset="0"/>
                <a:cs typeface="Times New Roman" panose="02020603050405020304" pitchFamily="18" charset="0"/>
              </a:rPr>
              <a:t>) and	Gas hot water or steam heat (</a:t>
            </a:r>
            <a:r>
              <a:rPr lang="en-IN" sz="1800" dirty="0" err="1">
                <a:effectLst/>
                <a:latin typeface="Century" panose="02040604050505020304" pitchFamily="18" charset="0"/>
                <a:ea typeface="Calibri" panose="020F0502020204030204" pitchFamily="34" charset="0"/>
                <a:cs typeface="Times New Roman" panose="02020603050405020304" pitchFamily="18" charset="0"/>
              </a:rPr>
              <a:t>GasW</a:t>
            </a:r>
            <a:r>
              <a:rPr lang="en-IN" sz="1800" dirty="0">
                <a:effectLst/>
                <a:latin typeface="Century" panose="02040604050505020304" pitchFamily="18" charset="0"/>
                <a:ea typeface="Calibri" panose="020F0502020204030204" pitchFamily="34" charset="0"/>
                <a:cs typeface="Times New Roman" panose="02020603050405020304" pitchFamily="18" charset="0"/>
              </a:rPr>
              <a:t>) Type of heating(Heating) has high SalePrice.</a:t>
            </a:r>
          </a:p>
          <a:p>
            <a:pPr marL="342900" lvl="0" indent="-342900">
              <a:lnSpc>
                <a:spcPct val="107000"/>
              </a:lnSpc>
              <a:spcBef>
                <a:spcPts val="300"/>
              </a:spcBef>
              <a:spcAft>
                <a:spcPts val="300"/>
              </a:spcAft>
              <a:buFont typeface="Wingdings" panose="05000000000000000000" pitchFamily="2" charset="2"/>
              <a:buChar char=""/>
            </a:pPr>
            <a:r>
              <a:rPr lang="en-IN" sz="1800" dirty="0">
                <a:effectLst/>
                <a:latin typeface="Century" panose="02040604050505020304" pitchFamily="18" charset="0"/>
                <a:ea typeface="Calibri" panose="020F0502020204030204" pitchFamily="34" charset="0"/>
                <a:cs typeface="Times New Roman" panose="02020603050405020304" pitchFamily="18" charset="0"/>
              </a:rPr>
              <a:t>For Excellent (Ex) Heating quality and condition (</a:t>
            </a:r>
            <a:r>
              <a:rPr lang="en-IN" sz="1800" dirty="0" err="1">
                <a:effectLst/>
                <a:latin typeface="Century" panose="02040604050505020304" pitchFamily="18" charset="0"/>
                <a:ea typeface="Calibri" panose="020F0502020204030204" pitchFamily="34" charset="0"/>
                <a:cs typeface="Times New Roman" panose="02020603050405020304" pitchFamily="18" charset="0"/>
              </a:rPr>
              <a:t>HeatingQC</a:t>
            </a:r>
            <a:r>
              <a:rPr lang="en-IN" sz="1800" dirty="0">
                <a:effectLst/>
                <a:latin typeface="Century" panose="02040604050505020304" pitchFamily="18" charset="0"/>
                <a:ea typeface="Calibri" panose="020F0502020204030204" pitchFamily="34" charset="0"/>
                <a:cs typeface="Times New Roman" panose="02020603050405020304" pitchFamily="18" charset="0"/>
              </a:rPr>
              <a:t>) the SalePriceis high.</a:t>
            </a:r>
          </a:p>
          <a:p>
            <a:pPr marL="342900" lvl="0" indent="-342900">
              <a:lnSpc>
                <a:spcPct val="107000"/>
              </a:lnSpc>
              <a:spcBef>
                <a:spcPts val="300"/>
              </a:spcBef>
              <a:spcAft>
                <a:spcPts val="300"/>
              </a:spcAft>
              <a:buFont typeface="Wingdings" panose="05000000000000000000" pitchFamily="2" charset="2"/>
              <a:buChar char=""/>
            </a:pPr>
            <a:r>
              <a:rPr lang="en-IN" sz="1800" dirty="0">
                <a:effectLst/>
                <a:latin typeface="Century" panose="02040604050505020304" pitchFamily="18" charset="0"/>
                <a:ea typeface="Calibri" panose="020F0502020204030204" pitchFamily="34" charset="0"/>
                <a:cs typeface="Times New Roman" panose="02020603050405020304" pitchFamily="18" charset="0"/>
              </a:rPr>
              <a:t>For building having Central air conditioning (</a:t>
            </a:r>
            <a:r>
              <a:rPr lang="en-IN" sz="1800" dirty="0" err="1">
                <a:effectLst/>
                <a:latin typeface="Century" panose="02040604050505020304" pitchFamily="18" charset="0"/>
                <a:ea typeface="Calibri" panose="020F0502020204030204" pitchFamily="34" charset="0"/>
                <a:cs typeface="Times New Roman" panose="02020603050405020304" pitchFamily="18" charset="0"/>
              </a:rPr>
              <a:t>CentralAir</a:t>
            </a:r>
            <a:r>
              <a:rPr lang="en-IN" sz="1800" dirty="0">
                <a:effectLst/>
                <a:latin typeface="Century" panose="02040604050505020304" pitchFamily="18" charset="0"/>
                <a:ea typeface="Calibri" panose="020F0502020204030204" pitchFamily="34" charset="0"/>
                <a:cs typeface="Times New Roman" panose="02020603050405020304" pitchFamily="18" charset="0"/>
              </a:rPr>
              <a:t>) the SalePrice is high.</a:t>
            </a:r>
            <a:endParaRPr lang="en-IN" dirty="0">
              <a:latin typeface="Century" panose="02040604050505020304" pitchFamily="18" charset="0"/>
            </a:endParaRPr>
          </a:p>
        </p:txBody>
      </p:sp>
    </p:spTree>
    <p:extLst>
      <p:ext uri="{BB962C8B-B14F-4D97-AF65-F5344CB8AC3E}">
        <p14:creationId xmlns:p14="http://schemas.microsoft.com/office/powerpoint/2010/main" val="5132826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F7530-3F6E-4B20-9099-68AE3A1DCF76}"/>
              </a:ext>
            </a:extLst>
          </p:cNvPr>
          <p:cNvSpPr>
            <a:spLocks noGrp="1"/>
          </p:cNvSpPr>
          <p:nvPr>
            <p:ph type="title"/>
          </p:nvPr>
        </p:nvSpPr>
        <p:spPr>
          <a:xfrm>
            <a:off x="1522413" y="1"/>
            <a:ext cx="9829799" cy="620688"/>
          </a:xfrm>
        </p:spPr>
        <p:txBody>
          <a:bodyPr>
            <a:normAutofit fontScale="90000"/>
          </a:bodyPr>
          <a:lstStyle/>
          <a:p>
            <a:r>
              <a:rPr lang="en-IN" dirty="0"/>
              <a:t>Vizualization of categorical columns:</a:t>
            </a:r>
          </a:p>
        </p:txBody>
      </p:sp>
      <p:pic>
        <p:nvPicPr>
          <p:cNvPr id="6" name="Picture 5">
            <a:extLst>
              <a:ext uri="{FF2B5EF4-FFF2-40B4-BE49-F238E27FC236}">
                <a16:creationId xmlns:a16="http://schemas.microsoft.com/office/drawing/2014/main" id="{0B5837EE-9044-4C38-9F24-DB83821DA10C}"/>
              </a:ext>
            </a:extLst>
          </p:cNvPr>
          <p:cNvPicPr/>
          <p:nvPr/>
        </p:nvPicPr>
        <p:blipFill rotWithShape="1">
          <a:blip r:embed="rId2" cstate="print">
            <a:extLst>
              <a:ext uri="{28A0092B-C50C-407E-A947-70E740481C1C}">
                <a14:useLocalDpi xmlns:a14="http://schemas.microsoft.com/office/drawing/2010/main" val="0"/>
              </a:ext>
            </a:extLst>
          </a:blip>
          <a:srcRect t="69066" b="7783"/>
          <a:stretch/>
        </p:blipFill>
        <p:spPr bwMode="auto">
          <a:xfrm>
            <a:off x="1053851" y="620689"/>
            <a:ext cx="11134973" cy="6237311"/>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821936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C8863-F7BC-48DC-B9FE-C11B450D07E9}"/>
              </a:ext>
            </a:extLst>
          </p:cNvPr>
          <p:cNvSpPr>
            <a:spLocks noGrp="1"/>
          </p:cNvSpPr>
          <p:nvPr>
            <p:ph type="title"/>
          </p:nvPr>
        </p:nvSpPr>
        <p:spPr>
          <a:xfrm>
            <a:off x="1522413" y="836712"/>
            <a:ext cx="9829799" cy="864096"/>
          </a:xfrm>
        </p:spPr>
        <p:txBody>
          <a:bodyPr/>
          <a:lstStyle/>
          <a:p>
            <a:r>
              <a:rPr lang="en-IN" dirty="0"/>
              <a:t>Observations:</a:t>
            </a:r>
          </a:p>
        </p:txBody>
      </p:sp>
      <p:sp>
        <p:nvSpPr>
          <p:cNvPr id="3" name="Content Placeholder 2">
            <a:extLst>
              <a:ext uri="{FF2B5EF4-FFF2-40B4-BE49-F238E27FC236}">
                <a16:creationId xmlns:a16="http://schemas.microsoft.com/office/drawing/2014/main" id="{C0D7C2E3-3C18-4EA8-AA31-C0CCDC4E75E0}"/>
              </a:ext>
            </a:extLst>
          </p:cNvPr>
          <p:cNvSpPr>
            <a:spLocks noGrp="1"/>
          </p:cNvSpPr>
          <p:nvPr>
            <p:ph idx="1"/>
          </p:nvPr>
        </p:nvSpPr>
        <p:spPr>
          <a:xfrm>
            <a:off x="1053852" y="1700808"/>
            <a:ext cx="11134973" cy="5040560"/>
          </a:xfrm>
        </p:spPr>
        <p:txBody>
          <a:bodyPr>
            <a:normAutofit/>
          </a:bodyPr>
          <a:lstStyle/>
          <a:p>
            <a:pPr marL="342900" lvl="0" indent="-342900">
              <a:lnSpc>
                <a:spcPct val="107000"/>
              </a:lnSpc>
              <a:spcBef>
                <a:spcPts val="300"/>
              </a:spcBef>
              <a:spcAft>
                <a:spcPts val="300"/>
              </a:spcAft>
              <a:buFont typeface="Wingdings" panose="05000000000000000000" pitchFamily="2" charset="2"/>
              <a:buChar char=""/>
            </a:pPr>
            <a:r>
              <a:rPr lang="en-IN" sz="1800" dirty="0">
                <a:effectLst/>
                <a:latin typeface="Century" panose="02040604050505020304" pitchFamily="18" charset="0"/>
                <a:ea typeface="Calibri" panose="020F0502020204030204" pitchFamily="34" charset="0"/>
                <a:cs typeface="Times New Roman" panose="02020603050405020304" pitchFamily="18" charset="0"/>
              </a:rPr>
              <a:t>For Standard Circuit Breakers &amp; Romex (</a:t>
            </a:r>
            <a:r>
              <a:rPr lang="en-IN" sz="1800" dirty="0" err="1">
                <a:effectLst/>
                <a:latin typeface="Century" panose="02040604050505020304" pitchFamily="18" charset="0"/>
                <a:ea typeface="Calibri" panose="020F0502020204030204" pitchFamily="34" charset="0"/>
                <a:cs typeface="Times New Roman" panose="02020603050405020304" pitchFamily="18" charset="0"/>
              </a:rPr>
              <a:t>Sbrkr</a:t>
            </a:r>
            <a:r>
              <a:rPr lang="en-IN" sz="1800" dirty="0">
                <a:effectLst/>
                <a:latin typeface="Century" panose="02040604050505020304" pitchFamily="18" charset="0"/>
                <a:ea typeface="Calibri" panose="020F0502020204030204" pitchFamily="34" charset="0"/>
                <a:cs typeface="Times New Roman" panose="02020603050405020304" pitchFamily="18" charset="0"/>
              </a:rPr>
              <a:t>) of Electrical system (Electrical) the SalePrice is Maximum.</a:t>
            </a:r>
          </a:p>
          <a:p>
            <a:pPr marL="342900" lvl="0" indent="-342900">
              <a:lnSpc>
                <a:spcPct val="107000"/>
              </a:lnSpc>
              <a:spcBef>
                <a:spcPts val="300"/>
              </a:spcBef>
              <a:spcAft>
                <a:spcPts val="300"/>
              </a:spcAft>
              <a:buFont typeface="Wingdings" panose="05000000000000000000" pitchFamily="2" charset="2"/>
              <a:buChar char=""/>
            </a:pPr>
            <a:r>
              <a:rPr lang="en-IN" sz="1800" dirty="0">
                <a:effectLst/>
                <a:latin typeface="Century" panose="02040604050505020304" pitchFamily="18" charset="0"/>
                <a:ea typeface="Calibri" panose="020F0502020204030204" pitchFamily="34" charset="0"/>
                <a:cs typeface="Times New Roman" panose="02020603050405020304" pitchFamily="18" charset="0"/>
              </a:rPr>
              <a:t>For Excellent (Ex) Kitchen quality (</a:t>
            </a:r>
            <a:r>
              <a:rPr lang="en-IN" sz="1800" dirty="0" err="1">
                <a:effectLst/>
                <a:latin typeface="Century" panose="02040604050505020304" pitchFamily="18" charset="0"/>
                <a:ea typeface="Calibri" panose="020F0502020204030204" pitchFamily="34" charset="0"/>
                <a:cs typeface="Times New Roman" panose="02020603050405020304" pitchFamily="18" charset="0"/>
              </a:rPr>
              <a:t>KitchenQual</a:t>
            </a:r>
            <a:r>
              <a:rPr lang="en-IN" sz="1800" dirty="0">
                <a:effectLst/>
                <a:latin typeface="Century" panose="02040604050505020304" pitchFamily="18" charset="0"/>
                <a:ea typeface="Calibri" panose="020F0502020204030204" pitchFamily="34" charset="0"/>
                <a:cs typeface="Times New Roman" panose="02020603050405020304" pitchFamily="18" charset="0"/>
              </a:rPr>
              <a:t>) the SalePrice is high.</a:t>
            </a:r>
          </a:p>
          <a:p>
            <a:pPr marL="342900" lvl="0" indent="-342900">
              <a:lnSpc>
                <a:spcPct val="107000"/>
              </a:lnSpc>
              <a:spcBef>
                <a:spcPts val="300"/>
              </a:spcBef>
              <a:spcAft>
                <a:spcPts val="300"/>
              </a:spcAft>
              <a:buFont typeface="Wingdings" panose="05000000000000000000" pitchFamily="2" charset="2"/>
              <a:buChar char=""/>
            </a:pPr>
            <a:r>
              <a:rPr lang="en-IN" sz="1800" dirty="0">
                <a:effectLst/>
                <a:latin typeface="Century" panose="02040604050505020304" pitchFamily="18" charset="0"/>
                <a:ea typeface="Calibri" panose="020F0502020204030204" pitchFamily="34" charset="0"/>
                <a:cs typeface="Times New Roman" panose="02020603050405020304" pitchFamily="18" charset="0"/>
              </a:rPr>
              <a:t>For Typical Functionality (</a:t>
            </a:r>
            <a:r>
              <a:rPr lang="en-IN" sz="1800" dirty="0" err="1">
                <a:effectLst/>
                <a:latin typeface="Century" panose="02040604050505020304" pitchFamily="18" charset="0"/>
                <a:ea typeface="Calibri" panose="020F0502020204030204" pitchFamily="34" charset="0"/>
                <a:cs typeface="Times New Roman" panose="02020603050405020304" pitchFamily="18" charset="0"/>
              </a:rPr>
              <a:t>Typ</a:t>
            </a:r>
            <a:r>
              <a:rPr lang="en-IN" sz="1800" dirty="0">
                <a:effectLst/>
                <a:latin typeface="Century" panose="02040604050505020304" pitchFamily="18" charset="0"/>
                <a:ea typeface="Calibri" panose="020F0502020204030204" pitchFamily="34" charset="0"/>
                <a:cs typeface="Times New Roman" panose="02020603050405020304" pitchFamily="18" charset="0"/>
              </a:rPr>
              <a:t>) type of Home functionality (Assume typical unless deductions are warranted) (Functional) the SalePrice is high.</a:t>
            </a:r>
          </a:p>
          <a:p>
            <a:pPr marL="342900" lvl="0" indent="-342900">
              <a:lnSpc>
                <a:spcPct val="107000"/>
              </a:lnSpc>
              <a:spcBef>
                <a:spcPts val="300"/>
              </a:spcBef>
              <a:spcAft>
                <a:spcPts val="300"/>
              </a:spcAft>
              <a:buFont typeface="Wingdings" panose="05000000000000000000" pitchFamily="2" charset="2"/>
              <a:buChar char=""/>
            </a:pPr>
            <a:r>
              <a:rPr lang="en-IN" sz="1800" dirty="0">
                <a:effectLst/>
                <a:latin typeface="Century" panose="02040604050505020304" pitchFamily="18" charset="0"/>
                <a:ea typeface="Calibri" panose="020F0502020204030204" pitchFamily="34" charset="0"/>
                <a:cs typeface="Times New Roman" panose="02020603050405020304" pitchFamily="18" charset="0"/>
              </a:rPr>
              <a:t>For Excellent - Exceptional Masonry Fireplace (Ex) of Fireplace quality (</a:t>
            </a:r>
            <a:r>
              <a:rPr lang="en-IN" sz="1800" dirty="0" err="1">
                <a:effectLst/>
                <a:latin typeface="Century" panose="02040604050505020304" pitchFamily="18" charset="0"/>
                <a:ea typeface="Calibri" panose="020F0502020204030204" pitchFamily="34" charset="0"/>
                <a:cs typeface="Times New Roman" panose="02020603050405020304" pitchFamily="18" charset="0"/>
              </a:rPr>
              <a:t>FireplaceQual</a:t>
            </a:r>
            <a:r>
              <a:rPr lang="en-IN" sz="1800" dirty="0">
                <a:effectLst/>
                <a:latin typeface="Century" panose="02040604050505020304" pitchFamily="18" charset="0"/>
                <a:ea typeface="Calibri" panose="020F0502020204030204" pitchFamily="34" charset="0"/>
                <a:cs typeface="Times New Roman" panose="02020603050405020304" pitchFamily="18" charset="0"/>
              </a:rPr>
              <a:t>) has highest SalePrice. </a:t>
            </a:r>
          </a:p>
          <a:p>
            <a:pPr marL="342900" lvl="0" indent="-342900">
              <a:lnSpc>
                <a:spcPct val="107000"/>
              </a:lnSpc>
              <a:spcBef>
                <a:spcPts val="300"/>
              </a:spcBef>
              <a:spcAft>
                <a:spcPts val="300"/>
              </a:spcAft>
              <a:buFont typeface="Wingdings" panose="05000000000000000000" pitchFamily="2" charset="2"/>
              <a:buChar char=""/>
            </a:pPr>
            <a:r>
              <a:rPr lang="en-IN" sz="1800" dirty="0">
                <a:effectLst/>
                <a:latin typeface="Century" panose="02040604050505020304" pitchFamily="18" charset="0"/>
                <a:ea typeface="Calibri" panose="020F0502020204030204" pitchFamily="34" charset="0"/>
                <a:cs typeface="Times New Roman" panose="02020603050405020304" pitchFamily="18" charset="0"/>
              </a:rPr>
              <a:t>For Built-In (Garage part of house - typically has room above garage) (</a:t>
            </a:r>
            <a:r>
              <a:rPr lang="en-IN" sz="1800" dirty="0" err="1">
                <a:effectLst/>
                <a:latin typeface="Century" panose="02040604050505020304" pitchFamily="18" charset="0"/>
                <a:ea typeface="Calibri" panose="020F0502020204030204" pitchFamily="34" charset="0"/>
                <a:cs typeface="Times New Roman" panose="02020603050405020304" pitchFamily="18" charset="0"/>
              </a:rPr>
              <a:t>BuiltIn</a:t>
            </a:r>
            <a:r>
              <a:rPr lang="en-IN" sz="1800" dirty="0">
                <a:effectLst/>
                <a:latin typeface="Century" panose="02040604050505020304" pitchFamily="18" charset="0"/>
                <a:ea typeface="Calibri" panose="020F0502020204030204" pitchFamily="34" charset="0"/>
                <a:cs typeface="Times New Roman" panose="02020603050405020304" pitchFamily="18" charset="0"/>
              </a:rPr>
              <a:t>) Garage location (</a:t>
            </a:r>
            <a:r>
              <a:rPr lang="en-IN" sz="1800" dirty="0" err="1">
                <a:effectLst/>
                <a:latin typeface="Century" panose="02040604050505020304" pitchFamily="18" charset="0"/>
                <a:ea typeface="Calibri" panose="020F0502020204030204" pitchFamily="34" charset="0"/>
                <a:cs typeface="Times New Roman" panose="02020603050405020304" pitchFamily="18" charset="0"/>
              </a:rPr>
              <a:t>GarageType</a:t>
            </a:r>
            <a:r>
              <a:rPr lang="en-IN" sz="1800" dirty="0">
                <a:effectLst/>
                <a:latin typeface="Century" panose="02040604050505020304" pitchFamily="18" charset="0"/>
                <a:ea typeface="Calibri" panose="020F0502020204030204" pitchFamily="34" charset="0"/>
                <a:cs typeface="Times New Roman" panose="02020603050405020304" pitchFamily="18" charset="0"/>
              </a:rPr>
              <a:t>) the SalePrice is maximum.</a:t>
            </a:r>
          </a:p>
          <a:p>
            <a:pPr marL="342900" lvl="0" indent="-342900">
              <a:lnSpc>
                <a:spcPct val="107000"/>
              </a:lnSpc>
              <a:spcBef>
                <a:spcPts val="300"/>
              </a:spcBef>
              <a:spcAft>
                <a:spcPts val="300"/>
              </a:spcAft>
              <a:buFont typeface="Wingdings" panose="05000000000000000000" pitchFamily="2" charset="2"/>
              <a:buChar char=""/>
            </a:pPr>
            <a:r>
              <a:rPr lang="en-IN" sz="1800" dirty="0">
                <a:effectLst/>
                <a:latin typeface="Century" panose="02040604050505020304" pitchFamily="18" charset="0"/>
                <a:ea typeface="Calibri" panose="020F0502020204030204" pitchFamily="34" charset="0"/>
                <a:cs typeface="Times New Roman" panose="02020603050405020304" pitchFamily="18" charset="0"/>
              </a:rPr>
              <a:t>For Completely finished (Fin) Interior of the garage (</a:t>
            </a:r>
            <a:r>
              <a:rPr lang="en-IN" sz="1800" dirty="0" err="1">
                <a:effectLst/>
                <a:latin typeface="Century" panose="02040604050505020304" pitchFamily="18" charset="0"/>
                <a:ea typeface="Calibri" panose="020F0502020204030204" pitchFamily="34" charset="0"/>
                <a:cs typeface="Times New Roman" panose="02020603050405020304" pitchFamily="18" charset="0"/>
              </a:rPr>
              <a:t>GarageFinish</a:t>
            </a:r>
            <a:r>
              <a:rPr lang="en-IN" sz="1800" dirty="0">
                <a:effectLst/>
                <a:latin typeface="Century" panose="02040604050505020304" pitchFamily="18" charset="0"/>
                <a:ea typeface="Calibri" panose="020F0502020204030204" pitchFamily="34" charset="0"/>
                <a:cs typeface="Times New Roman" panose="02020603050405020304" pitchFamily="18" charset="0"/>
              </a:rPr>
              <a:t>) the SalePrice is high.</a:t>
            </a:r>
          </a:p>
          <a:p>
            <a:pPr marL="342900" lvl="0" indent="-342900">
              <a:lnSpc>
                <a:spcPct val="107000"/>
              </a:lnSpc>
              <a:spcBef>
                <a:spcPts val="300"/>
              </a:spcBef>
              <a:spcAft>
                <a:spcPts val="300"/>
              </a:spcAft>
              <a:buFont typeface="Wingdings" panose="05000000000000000000" pitchFamily="2" charset="2"/>
              <a:buChar char=""/>
            </a:pPr>
            <a:r>
              <a:rPr lang="en-IN" sz="1800" dirty="0">
                <a:effectLst/>
                <a:latin typeface="Century" panose="02040604050505020304" pitchFamily="18" charset="0"/>
                <a:ea typeface="Calibri" panose="020F0502020204030204" pitchFamily="34" charset="0"/>
                <a:cs typeface="Times New Roman" panose="02020603050405020304" pitchFamily="18" charset="0"/>
              </a:rPr>
              <a:t>For Excellent (Ex) Garage quality (</a:t>
            </a:r>
            <a:r>
              <a:rPr lang="en-IN" sz="1800" dirty="0" err="1">
                <a:effectLst/>
                <a:latin typeface="Century" panose="02040604050505020304" pitchFamily="18" charset="0"/>
                <a:ea typeface="Calibri" panose="020F0502020204030204" pitchFamily="34" charset="0"/>
                <a:cs typeface="Times New Roman" panose="02020603050405020304" pitchFamily="18" charset="0"/>
              </a:rPr>
              <a:t>GarageQual</a:t>
            </a:r>
            <a:r>
              <a:rPr lang="en-IN" sz="1800" dirty="0">
                <a:effectLst/>
                <a:latin typeface="Century" panose="02040604050505020304" pitchFamily="18" charset="0"/>
                <a:ea typeface="Calibri" panose="020F0502020204030204" pitchFamily="34" charset="0"/>
                <a:cs typeface="Times New Roman" panose="02020603050405020304" pitchFamily="18" charset="0"/>
              </a:rPr>
              <a:t>) the SalePrice is high.</a:t>
            </a:r>
          </a:p>
          <a:p>
            <a:pPr marL="342900" lvl="0" indent="-342900">
              <a:lnSpc>
                <a:spcPct val="107000"/>
              </a:lnSpc>
              <a:spcBef>
                <a:spcPts val="300"/>
              </a:spcBef>
              <a:spcAft>
                <a:spcPts val="300"/>
              </a:spcAft>
              <a:buFont typeface="Wingdings" panose="05000000000000000000" pitchFamily="2" charset="2"/>
              <a:buChar char=""/>
            </a:pPr>
            <a:r>
              <a:rPr lang="en-IN" sz="1800" dirty="0">
                <a:effectLst/>
                <a:latin typeface="Century" panose="02040604050505020304" pitchFamily="18" charset="0"/>
                <a:ea typeface="Calibri" panose="020F0502020204030204" pitchFamily="34" charset="0"/>
                <a:cs typeface="Times New Roman" panose="02020603050405020304" pitchFamily="18" charset="0"/>
              </a:rPr>
              <a:t>For Typical/Average (TA) and Good (Gd) Garage condition (</a:t>
            </a:r>
            <a:r>
              <a:rPr lang="en-IN" sz="1800" dirty="0" err="1">
                <a:effectLst/>
                <a:latin typeface="Century" panose="02040604050505020304" pitchFamily="18" charset="0"/>
                <a:ea typeface="Calibri" panose="020F0502020204030204" pitchFamily="34" charset="0"/>
                <a:cs typeface="Times New Roman" panose="02020603050405020304" pitchFamily="18" charset="0"/>
              </a:rPr>
              <a:t>GarageCond</a:t>
            </a:r>
            <a:r>
              <a:rPr lang="en-IN" sz="1800" dirty="0">
                <a:effectLst/>
                <a:latin typeface="Century" panose="02040604050505020304" pitchFamily="18" charset="0"/>
                <a:ea typeface="Calibri" panose="020F0502020204030204" pitchFamily="34" charset="0"/>
                <a:cs typeface="Times New Roman" panose="02020603050405020304" pitchFamily="18" charset="0"/>
              </a:rPr>
              <a:t>) the SalePrice is high.</a:t>
            </a:r>
          </a:p>
          <a:p>
            <a:pPr marL="342900" lvl="0" indent="-342900">
              <a:lnSpc>
                <a:spcPct val="107000"/>
              </a:lnSpc>
              <a:spcBef>
                <a:spcPts val="300"/>
              </a:spcBef>
              <a:spcAft>
                <a:spcPts val="300"/>
              </a:spcAft>
              <a:buFont typeface="Wingdings" panose="05000000000000000000" pitchFamily="2" charset="2"/>
              <a:buChar char=""/>
            </a:pPr>
            <a:r>
              <a:rPr lang="en-IN" sz="1800" dirty="0">
                <a:effectLst/>
                <a:latin typeface="Century" panose="02040604050505020304" pitchFamily="18" charset="0"/>
                <a:ea typeface="Calibri" panose="020F0502020204030204" pitchFamily="34" charset="0"/>
                <a:cs typeface="Times New Roman" panose="02020603050405020304" pitchFamily="18" charset="0"/>
              </a:rPr>
              <a:t>For having Paved driveway (</a:t>
            </a:r>
            <a:r>
              <a:rPr lang="en-IN" sz="1800" dirty="0" err="1">
                <a:effectLst/>
                <a:latin typeface="Century" panose="02040604050505020304" pitchFamily="18" charset="0"/>
                <a:ea typeface="Calibri" panose="020F0502020204030204" pitchFamily="34" charset="0"/>
                <a:cs typeface="Times New Roman" panose="02020603050405020304" pitchFamily="18" charset="0"/>
              </a:rPr>
              <a:t>PavedDrive</a:t>
            </a:r>
            <a:r>
              <a:rPr lang="en-IN" sz="1800" dirty="0">
                <a:effectLst/>
                <a:latin typeface="Century" panose="02040604050505020304" pitchFamily="18" charset="0"/>
                <a:ea typeface="Calibri" panose="020F0502020204030204" pitchFamily="34" charset="0"/>
                <a:cs typeface="Times New Roman" panose="02020603050405020304" pitchFamily="18" charset="0"/>
              </a:rPr>
              <a:t>) the SalePriceis high.</a:t>
            </a:r>
            <a:endParaRPr lang="en-IN" dirty="0">
              <a:latin typeface="Century" panose="02040604050505020304" pitchFamily="18" charset="0"/>
            </a:endParaRPr>
          </a:p>
        </p:txBody>
      </p:sp>
    </p:spTree>
    <p:extLst>
      <p:ext uri="{BB962C8B-B14F-4D97-AF65-F5344CB8AC3E}">
        <p14:creationId xmlns:p14="http://schemas.microsoft.com/office/powerpoint/2010/main" val="40772342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29D4B-01AC-45CD-809D-5EF8D3BA6AFC}"/>
              </a:ext>
            </a:extLst>
          </p:cNvPr>
          <p:cNvSpPr>
            <a:spLocks noGrp="1"/>
          </p:cNvSpPr>
          <p:nvPr>
            <p:ph type="title"/>
          </p:nvPr>
        </p:nvSpPr>
        <p:spPr>
          <a:xfrm>
            <a:off x="1522413" y="0"/>
            <a:ext cx="9829799" cy="688975"/>
          </a:xfrm>
        </p:spPr>
        <p:txBody>
          <a:bodyPr>
            <a:normAutofit fontScale="90000"/>
          </a:bodyPr>
          <a:lstStyle/>
          <a:p>
            <a:r>
              <a:rPr lang="en-IN" dirty="0"/>
              <a:t>Vizualization of categorical columns:</a:t>
            </a:r>
          </a:p>
        </p:txBody>
      </p:sp>
      <p:pic>
        <p:nvPicPr>
          <p:cNvPr id="10" name="Content Placeholder 3">
            <a:extLst>
              <a:ext uri="{FF2B5EF4-FFF2-40B4-BE49-F238E27FC236}">
                <a16:creationId xmlns:a16="http://schemas.microsoft.com/office/drawing/2014/main" id="{0D14ED80-9118-41BC-BB4A-45A7D61E903E}"/>
              </a:ext>
            </a:extLst>
          </p:cNvPr>
          <p:cNvPicPr>
            <a:picLocks noGrp="1"/>
          </p:cNvPicPr>
          <p:nvPr>
            <p:ph idx="1"/>
          </p:nvPr>
        </p:nvPicPr>
        <p:blipFill rotWithShape="1">
          <a:blip r:embed="rId2" cstate="print">
            <a:extLst>
              <a:ext uri="{28A0092B-C50C-407E-A947-70E740481C1C}">
                <a14:useLocalDpi xmlns:a14="http://schemas.microsoft.com/office/drawing/2010/main" val="0"/>
              </a:ext>
            </a:extLst>
          </a:blip>
          <a:srcRect t="91885" r="32846" b="-1"/>
          <a:stretch/>
        </p:blipFill>
        <p:spPr bwMode="auto">
          <a:xfrm>
            <a:off x="1845940" y="1052736"/>
            <a:ext cx="8496944" cy="2808312"/>
          </a:xfrm>
          <a:prstGeom prst="rect">
            <a:avLst/>
          </a:prstGeom>
          <a:noFill/>
          <a:ln>
            <a:noFill/>
          </a:ln>
          <a:extLst>
            <a:ext uri="{53640926-AAD7-44D8-BBD7-CCE9431645EC}">
              <a14:shadowObscured xmlns:a14="http://schemas.microsoft.com/office/drawing/2010/main"/>
            </a:ext>
          </a:extLst>
        </p:spPr>
      </p:pic>
      <p:sp>
        <p:nvSpPr>
          <p:cNvPr id="12" name="TextBox 11">
            <a:extLst>
              <a:ext uri="{FF2B5EF4-FFF2-40B4-BE49-F238E27FC236}">
                <a16:creationId xmlns:a16="http://schemas.microsoft.com/office/drawing/2014/main" id="{0547DE9D-11F5-4FE7-8F13-1D6EF12D795F}"/>
              </a:ext>
            </a:extLst>
          </p:cNvPr>
          <p:cNvSpPr txBox="1"/>
          <p:nvPr/>
        </p:nvSpPr>
        <p:spPr>
          <a:xfrm>
            <a:off x="1197868" y="4005064"/>
            <a:ext cx="10873208" cy="1791581"/>
          </a:xfrm>
          <a:prstGeom prst="rect">
            <a:avLst/>
          </a:prstGeom>
          <a:noFill/>
        </p:spPr>
        <p:txBody>
          <a:bodyPr wrap="square">
            <a:spAutoFit/>
          </a:bodyPr>
          <a:lstStyle/>
          <a:p>
            <a:pPr lvl="0">
              <a:lnSpc>
                <a:spcPct val="107000"/>
              </a:lnSpc>
            </a:pPr>
            <a:r>
              <a:rPr lang="en-IN" sz="3200" dirty="0">
                <a:solidFill>
                  <a:schemeClr val="accent1">
                    <a:lumMod val="50000"/>
                  </a:schemeClr>
                </a:solidFill>
                <a:latin typeface="+mj-lt"/>
                <a:ea typeface="Calibri" panose="020F0502020204030204" pitchFamily="34" charset="0"/>
                <a:cs typeface="Times New Roman" panose="02020603050405020304" pitchFamily="18" charset="0"/>
              </a:rPr>
              <a:t>Observations:</a:t>
            </a:r>
            <a:endParaRPr lang="en-IN" sz="3200" dirty="0">
              <a:solidFill>
                <a:schemeClr val="accent1">
                  <a:lumMod val="50000"/>
                </a:schemeClr>
              </a:solidFill>
              <a:effectLst/>
              <a:latin typeface="+mj-lt"/>
              <a:ea typeface="Calibri" panose="020F0502020204030204" pitchFamily="34" charset="0"/>
              <a:cs typeface="Times New Roman" panose="02020603050405020304" pitchFamily="18" charset="0"/>
            </a:endParaRPr>
          </a:p>
          <a:p>
            <a:pPr marL="285750" lvl="0" indent="-285750">
              <a:lnSpc>
                <a:spcPct val="107000"/>
              </a:lnSpc>
              <a:buFont typeface="Wingdings" panose="05000000000000000000" pitchFamily="2" charset="2"/>
              <a:buChar char="ü"/>
            </a:pPr>
            <a:r>
              <a:rPr lang="en-IN" sz="1800" dirty="0">
                <a:effectLst/>
                <a:latin typeface="Calibri" panose="020F0502020204030204" pitchFamily="34" charset="0"/>
                <a:ea typeface="Calibri" panose="020F0502020204030204" pitchFamily="34" charset="0"/>
                <a:cs typeface="Times New Roman" panose="02020603050405020304" pitchFamily="18" charset="0"/>
              </a:rPr>
              <a:t>For Home just constructed and sold (New) and Contract 15% Down payment regular terms (Con) of type of sale (</a:t>
            </a:r>
            <a:r>
              <a:rPr lang="en-IN" sz="1800" dirty="0" err="1">
                <a:effectLst/>
                <a:latin typeface="Calibri" panose="020F0502020204030204" pitchFamily="34" charset="0"/>
                <a:ea typeface="Calibri" panose="020F0502020204030204" pitchFamily="34" charset="0"/>
                <a:cs typeface="Times New Roman" panose="02020603050405020304" pitchFamily="18" charset="0"/>
              </a:rPr>
              <a:t>SaleType</a:t>
            </a:r>
            <a:r>
              <a:rPr lang="en-IN" sz="1800" dirty="0">
                <a:effectLst/>
                <a:latin typeface="Calibri" panose="020F0502020204030204" pitchFamily="34" charset="0"/>
                <a:ea typeface="Calibri" panose="020F0502020204030204" pitchFamily="34" charset="0"/>
                <a:cs typeface="Times New Roman" panose="02020603050405020304" pitchFamily="18" charset="0"/>
              </a:rPr>
              <a:t>) as highest SalePrice.</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Wingdings" panose="05000000000000000000" pitchFamily="2" charset="2"/>
              <a:buChar char=""/>
            </a:pPr>
            <a:r>
              <a:rPr lang="en-IN" sz="1800" dirty="0">
                <a:effectLst/>
                <a:latin typeface="Calibri" panose="020F0502020204030204" pitchFamily="34" charset="0"/>
                <a:ea typeface="Calibri" panose="020F0502020204030204" pitchFamily="34" charset="0"/>
                <a:cs typeface="Times New Roman" panose="02020603050405020304" pitchFamily="18" charset="0"/>
              </a:rPr>
              <a:t>For Home was not completed when last assessed (associated with New Homes) (Partial) Condition of sale (</a:t>
            </a:r>
            <a:r>
              <a:rPr lang="en-IN" sz="1800" dirty="0" err="1">
                <a:effectLst/>
                <a:latin typeface="Calibri" panose="020F0502020204030204" pitchFamily="34" charset="0"/>
                <a:ea typeface="Calibri" panose="020F0502020204030204" pitchFamily="34" charset="0"/>
                <a:cs typeface="Times New Roman" panose="02020603050405020304" pitchFamily="18" charset="0"/>
              </a:rPr>
              <a:t>SalesCondition</a:t>
            </a:r>
            <a:r>
              <a:rPr lang="en-IN" sz="1800" dirty="0">
                <a:effectLst/>
                <a:latin typeface="Calibri" panose="020F0502020204030204" pitchFamily="34" charset="0"/>
                <a:ea typeface="Calibri" panose="020F0502020204030204" pitchFamily="34" charset="0"/>
                <a:cs typeface="Times New Roman" panose="02020603050405020304" pitchFamily="18" charset="0"/>
              </a:rPr>
              <a:t>) the SalePrice is maximum.</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8400100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B7EECC-136F-400D-9931-ADFE6E3C31DE}"/>
              </a:ext>
            </a:extLst>
          </p:cNvPr>
          <p:cNvSpPr>
            <a:spLocks noGrp="1"/>
          </p:cNvSpPr>
          <p:nvPr>
            <p:ph type="title"/>
          </p:nvPr>
        </p:nvSpPr>
        <p:spPr/>
        <p:txBody>
          <a:bodyPr/>
          <a:lstStyle/>
          <a:p>
            <a:r>
              <a:rPr lang="en-IN" dirty="0"/>
              <a:t>Analysis:</a:t>
            </a:r>
          </a:p>
        </p:txBody>
      </p:sp>
      <p:sp>
        <p:nvSpPr>
          <p:cNvPr id="3" name="Content Placeholder 2">
            <a:extLst>
              <a:ext uri="{FF2B5EF4-FFF2-40B4-BE49-F238E27FC236}">
                <a16:creationId xmlns:a16="http://schemas.microsoft.com/office/drawing/2014/main" id="{E4B3A8C0-A406-4DA4-8E8C-E4E8E163BC22}"/>
              </a:ext>
            </a:extLst>
          </p:cNvPr>
          <p:cNvSpPr>
            <a:spLocks noGrp="1"/>
          </p:cNvSpPr>
          <p:nvPr>
            <p:ph idx="1"/>
          </p:nvPr>
        </p:nvSpPr>
        <p:spPr/>
        <p:txBody>
          <a:bodyPr>
            <a:normAutofit/>
          </a:bodyPr>
          <a:lstStyle/>
          <a:p>
            <a:pPr marL="342900" lvl="0" indent="-342900">
              <a:lnSpc>
                <a:spcPct val="107000"/>
              </a:lnSpc>
              <a:buFont typeface="Wingdings" panose="05000000000000000000" pitchFamily="2" charset="2"/>
              <a:buChar char=""/>
            </a:pPr>
            <a:r>
              <a:rPr lang="en-IN" sz="2000" dirty="0">
                <a:latin typeface="Century" panose="02040604050505020304" pitchFamily="18" charset="0"/>
              </a:rPr>
              <a:t> </a:t>
            </a:r>
            <a:r>
              <a:rPr lang="en-IN" sz="2000" dirty="0">
                <a:effectLst/>
                <a:latin typeface="Century" panose="02040604050505020304" pitchFamily="18" charset="0"/>
                <a:ea typeface="Calibri" panose="020F0502020204030204" pitchFamily="34" charset="0"/>
                <a:cs typeface="Times New Roman" panose="02020603050405020304" pitchFamily="18" charset="0"/>
              </a:rPr>
              <a:t>I have used box plot for each pair of categorical features that shows the relation with the median sale price for all the sub categories in each categorical feature. </a:t>
            </a:r>
          </a:p>
          <a:p>
            <a:pPr marL="342900" lvl="0" indent="-342900">
              <a:lnSpc>
                <a:spcPct val="107000"/>
              </a:lnSpc>
              <a:spcAft>
                <a:spcPts val="800"/>
              </a:spcAft>
              <a:buFont typeface="Wingdings" panose="05000000000000000000" pitchFamily="2" charset="2"/>
              <a:buChar char=""/>
            </a:pPr>
            <a:r>
              <a:rPr lang="en-IN" sz="2000" dirty="0">
                <a:effectLst/>
                <a:latin typeface="Century" panose="02040604050505020304" pitchFamily="18" charset="0"/>
                <a:ea typeface="Calibri" panose="020F0502020204030204" pitchFamily="34" charset="0"/>
                <a:cs typeface="Times New Roman" panose="02020603050405020304" pitchFamily="18" charset="0"/>
              </a:rPr>
              <a:t>And also for continuous numerical variables I have used reg plot to show the relationship between continuous numerical variable and target variable.</a:t>
            </a:r>
          </a:p>
          <a:p>
            <a:pPr marL="342900" lvl="0" indent="-342900">
              <a:lnSpc>
                <a:spcPct val="107000"/>
              </a:lnSpc>
              <a:spcAft>
                <a:spcPts val="800"/>
              </a:spcAft>
              <a:buFont typeface="Wingdings" panose="05000000000000000000" pitchFamily="2" charset="2"/>
              <a:buChar char=""/>
            </a:pPr>
            <a:r>
              <a:rPr lang="en-IN" sz="2000" dirty="0">
                <a:effectLst/>
                <a:latin typeface="Century" panose="02040604050505020304" pitchFamily="18" charset="0"/>
                <a:ea typeface="Calibri" panose="020F0502020204030204" pitchFamily="34" charset="0"/>
                <a:cs typeface="Times New Roman" panose="02020603050405020304" pitchFamily="18" charset="0"/>
              </a:rPr>
              <a:t>I found that there is a linear relationship between continuous numerical variable and SalePrice.</a:t>
            </a:r>
            <a:endParaRPr lang="en-IN" sz="2000" dirty="0">
              <a:latin typeface="Century" panose="02040604050505020304" pitchFamily="18" charset="0"/>
            </a:endParaRPr>
          </a:p>
        </p:txBody>
      </p:sp>
    </p:spTree>
    <p:extLst>
      <p:ext uri="{BB962C8B-B14F-4D97-AF65-F5344CB8AC3E}">
        <p14:creationId xmlns:p14="http://schemas.microsoft.com/office/powerpoint/2010/main" val="32723257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B1F20-950A-4A75-839A-C7E9ABB0E8BD}"/>
              </a:ext>
            </a:extLst>
          </p:cNvPr>
          <p:cNvSpPr>
            <a:spLocks noGrp="1"/>
          </p:cNvSpPr>
          <p:nvPr>
            <p:ph type="title"/>
          </p:nvPr>
        </p:nvSpPr>
        <p:spPr/>
        <p:txBody>
          <a:bodyPr/>
          <a:lstStyle/>
          <a:p>
            <a:r>
              <a:rPr lang="en-IN" dirty="0"/>
              <a:t>Data Cleaning Steps:</a:t>
            </a:r>
          </a:p>
        </p:txBody>
      </p:sp>
      <p:sp>
        <p:nvSpPr>
          <p:cNvPr id="3" name="Content Placeholder 2">
            <a:extLst>
              <a:ext uri="{FF2B5EF4-FFF2-40B4-BE49-F238E27FC236}">
                <a16:creationId xmlns:a16="http://schemas.microsoft.com/office/drawing/2014/main" id="{8500CE34-64BF-4AD1-A2E6-80297C41FFE3}"/>
              </a:ext>
            </a:extLst>
          </p:cNvPr>
          <p:cNvSpPr>
            <a:spLocks noGrp="1"/>
          </p:cNvSpPr>
          <p:nvPr>
            <p:ph idx="1"/>
          </p:nvPr>
        </p:nvSpPr>
        <p:spPr/>
        <p:txBody>
          <a:bodyPr>
            <a:normAutofit/>
          </a:bodyPr>
          <a:lstStyle/>
          <a:p>
            <a:pPr>
              <a:buFont typeface="Wingdings" panose="05000000000000000000" pitchFamily="2" charset="2"/>
              <a:buChar char="ü"/>
            </a:pPr>
            <a:r>
              <a:rPr lang="en-IN" sz="2000" dirty="0">
                <a:latin typeface="Century" panose="02040604050505020304" pitchFamily="18" charset="0"/>
              </a:rPr>
              <a:t>In my datasets I found null values, outliers and also skewness.</a:t>
            </a:r>
          </a:p>
          <a:p>
            <a:pPr>
              <a:buFont typeface="Wingdings" panose="05000000000000000000" pitchFamily="2" charset="2"/>
              <a:buChar char="ü"/>
            </a:pPr>
            <a:r>
              <a:rPr lang="en-IN" sz="2000" dirty="0">
                <a:effectLst/>
                <a:latin typeface="Century" panose="02040604050505020304" pitchFamily="18" charset="0"/>
                <a:ea typeface="Calibri" panose="020F0502020204030204" pitchFamily="34" charset="0"/>
                <a:cs typeface="Times New Roman" panose="02020603050405020304" pitchFamily="18" charset="0"/>
              </a:rPr>
              <a:t>I have used imputation method to replace null values. To remove outliers I have used percentile method. And to remove skewness I have used yeo-</a:t>
            </a:r>
            <a:r>
              <a:rPr lang="en-IN" sz="2000" dirty="0" err="1">
                <a:effectLst/>
                <a:latin typeface="Century" panose="02040604050505020304" pitchFamily="18" charset="0"/>
                <a:ea typeface="Calibri" panose="020F0502020204030204" pitchFamily="34" charset="0"/>
                <a:cs typeface="Times New Roman" panose="02020603050405020304" pitchFamily="18" charset="0"/>
              </a:rPr>
              <a:t>johnson</a:t>
            </a:r>
            <a:r>
              <a:rPr lang="en-IN" sz="2000" dirty="0">
                <a:effectLst/>
                <a:latin typeface="Century" panose="02040604050505020304" pitchFamily="18" charset="0"/>
                <a:ea typeface="Calibri" panose="020F0502020204030204" pitchFamily="34" charset="0"/>
                <a:cs typeface="Times New Roman" panose="02020603050405020304" pitchFamily="18" charset="0"/>
              </a:rPr>
              <a:t> method. </a:t>
            </a:r>
          </a:p>
          <a:p>
            <a:pPr>
              <a:buFont typeface="Wingdings" panose="05000000000000000000" pitchFamily="2" charset="2"/>
              <a:buChar char="ü"/>
            </a:pPr>
            <a:r>
              <a:rPr lang="en-IN" sz="2000" dirty="0">
                <a:effectLst/>
                <a:latin typeface="Century" panose="02040604050505020304" pitchFamily="18" charset="0"/>
                <a:ea typeface="Calibri" panose="020F0502020204030204" pitchFamily="34" charset="0"/>
                <a:cs typeface="Times New Roman" panose="02020603050405020304" pitchFamily="18" charset="0"/>
              </a:rPr>
              <a:t>To encode the categorical columns I have use Ordinal Encoding. </a:t>
            </a:r>
          </a:p>
          <a:p>
            <a:pPr>
              <a:buFont typeface="Wingdings" panose="05000000000000000000" pitchFamily="2" charset="2"/>
              <a:buChar char="ü"/>
            </a:pPr>
            <a:r>
              <a:rPr lang="en-IN" sz="2000" dirty="0">
                <a:effectLst/>
                <a:latin typeface="Century" panose="02040604050505020304" pitchFamily="18" charset="0"/>
                <a:ea typeface="Calibri" panose="020F0502020204030204" pitchFamily="34" charset="0"/>
                <a:cs typeface="Times New Roman" panose="02020603050405020304" pitchFamily="18" charset="0"/>
              </a:rPr>
              <a:t>Use of Pearson’s correlation coefficient to check the correlation between dependent and independent features. </a:t>
            </a:r>
          </a:p>
          <a:p>
            <a:pPr>
              <a:buFont typeface="Wingdings" panose="05000000000000000000" pitchFamily="2" charset="2"/>
              <a:buChar char="ü"/>
            </a:pPr>
            <a:r>
              <a:rPr lang="en-IN" sz="2000" dirty="0">
                <a:effectLst/>
                <a:latin typeface="Century" panose="02040604050505020304" pitchFamily="18" charset="0"/>
                <a:ea typeface="Calibri" panose="020F0502020204030204" pitchFamily="34" charset="0"/>
                <a:cs typeface="Times New Roman" panose="02020603050405020304" pitchFamily="18" charset="0"/>
              </a:rPr>
              <a:t>Also I have used standardization. Then followed by model building with all regression algorithms.</a:t>
            </a:r>
            <a:endParaRPr lang="en-IN" sz="2000" dirty="0">
              <a:latin typeface="Century" panose="02040604050505020304" pitchFamily="18" charset="0"/>
            </a:endParaRPr>
          </a:p>
        </p:txBody>
      </p:sp>
    </p:spTree>
    <p:extLst>
      <p:ext uri="{BB962C8B-B14F-4D97-AF65-F5344CB8AC3E}">
        <p14:creationId xmlns:p14="http://schemas.microsoft.com/office/powerpoint/2010/main" val="17674487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BB9AE0-EBE0-4E6E-8A56-FA7EBC81F94A}"/>
              </a:ext>
            </a:extLst>
          </p:cNvPr>
          <p:cNvSpPr>
            <a:spLocks noGrp="1"/>
          </p:cNvSpPr>
          <p:nvPr>
            <p:ph type="title"/>
          </p:nvPr>
        </p:nvSpPr>
        <p:spPr/>
        <p:txBody>
          <a:bodyPr/>
          <a:lstStyle/>
          <a:p>
            <a:r>
              <a:rPr lang="en-IN" dirty="0"/>
              <a:t>Model Building:</a:t>
            </a:r>
          </a:p>
        </p:txBody>
      </p:sp>
      <p:sp>
        <p:nvSpPr>
          <p:cNvPr id="3" name="Content Placeholder 2">
            <a:extLst>
              <a:ext uri="{FF2B5EF4-FFF2-40B4-BE49-F238E27FC236}">
                <a16:creationId xmlns:a16="http://schemas.microsoft.com/office/drawing/2014/main" id="{8B9EA6FF-3AAD-4215-BFEA-1493DEB760E7}"/>
              </a:ext>
            </a:extLst>
          </p:cNvPr>
          <p:cNvSpPr>
            <a:spLocks noGrp="1"/>
          </p:cNvSpPr>
          <p:nvPr>
            <p:ph idx="1"/>
          </p:nvPr>
        </p:nvSpPr>
        <p:spPr>
          <a:xfrm>
            <a:off x="1522413" y="1700808"/>
            <a:ext cx="9829799" cy="5112568"/>
          </a:xfrm>
        </p:spPr>
        <p:txBody>
          <a:bodyPr>
            <a:noAutofit/>
          </a:bodyPr>
          <a:lstStyle/>
          <a:p>
            <a:pPr>
              <a:lnSpc>
                <a:spcPct val="107000"/>
              </a:lnSpc>
              <a:spcAft>
                <a:spcPts val="800"/>
              </a:spcAft>
              <a:buFont typeface="Wingdings" panose="05000000000000000000" pitchFamily="2" charset="2"/>
              <a:buChar char="ü"/>
            </a:pPr>
            <a:r>
              <a:rPr lang="en-IN" sz="1900" dirty="0">
                <a:effectLst/>
                <a:latin typeface="Century" panose="02040604050505020304" pitchFamily="18" charset="0"/>
                <a:ea typeface="Calibri" panose="020F0502020204030204" pitchFamily="34" charset="0"/>
                <a:cs typeface="Times New Roman" panose="02020603050405020304" pitchFamily="18" charset="0"/>
              </a:rPr>
              <a:t>Since SalePrice was my target and it was a continuous column so this perticular problem was regression problem. And I have used all regression algorithms to build my model. By looking into the difference of r2 score and cross validation score I found </a:t>
            </a:r>
            <a:r>
              <a:rPr lang="en-IN" sz="1900" dirty="0" err="1">
                <a:effectLst/>
                <a:latin typeface="Century" panose="02040604050505020304" pitchFamily="18" charset="0"/>
                <a:ea typeface="Calibri" panose="020F0502020204030204" pitchFamily="34" charset="0"/>
                <a:cs typeface="Times New Roman" panose="02020603050405020304" pitchFamily="18" charset="0"/>
              </a:rPr>
              <a:t>ExtraTreesRegressor</a:t>
            </a:r>
            <a:r>
              <a:rPr lang="en-IN" sz="1900" dirty="0">
                <a:effectLst/>
                <a:latin typeface="Century" panose="02040604050505020304" pitchFamily="18" charset="0"/>
                <a:ea typeface="Calibri" panose="020F0502020204030204" pitchFamily="34" charset="0"/>
                <a:cs typeface="Times New Roman" panose="02020603050405020304" pitchFamily="18" charset="0"/>
              </a:rPr>
              <a:t> as a best model with least difference. Also to get the best model we have to run through multiple models and to avoid the confusion of overfitting we have go through cross validation. Below are the list of regression algorithms I have used in my project.</a:t>
            </a:r>
          </a:p>
          <a:p>
            <a:pPr marL="342900" lvl="0" indent="-342900">
              <a:lnSpc>
                <a:spcPct val="107000"/>
              </a:lnSpc>
              <a:spcBef>
                <a:spcPts val="300"/>
              </a:spcBef>
              <a:spcAft>
                <a:spcPts val="300"/>
              </a:spcAft>
              <a:buFont typeface="Wingdings" panose="05000000000000000000" pitchFamily="2" charset="2"/>
              <a:buChar char=""/>
            </a:pPr>
            <a:r>
              <a:rPr lang="en-IN" sz="1900" dirty="0">
                <a:effectLst/>
                <a:latin typeface="Century" panose="02040604050505020304" pitchFamily="18" charset="0"/>
                <a:ea typeface="Calibri" panose="020F0502020204030204" pitchFamily="34" charset="0"/>
                <a:cs typeface="Times New Roman" panose="02020603050405020304" pitchFamily="18" charset="0"/>
              </a:rPr>
              <a:t>RandomForestRegressor</a:t>
            </a:r>
          </a:p>
          <a:p>
            <a:pPr marL="342900" lvl="0" indent="-342900">
              <a:lnSpc>
                <a:spcPct val="107000"/>
              </a:lnSpc>
              <a:spcBef>
                <a:spcPts val="300"/>
              </a:spcBef>
              <a:spcAft>
                <a:spcPts val="300"/>
              </a:spcAft>
              <a:buFont typeface="Wingdings" panose="05000000000000000000" pitchFamily="2" charset="2"/>
              <a:buChar char=""/>
            </a:pPr>
            <a:r>
              <a:rPr lang="en-IN" sz="1900" dirty="0" err="1">
                <a:effectLst/>
                <a:latin typeface="Century" panose="02040604050505020304" pitchFamily="18" charset="0"/>
                <a:ea typeface="Calibri" panose="020F0502020204030204" pitchFamily="34" charset="0"/>
                <a:cs typeface="Times New Roman" panose="02020603050405020304" pitchFamily="18" charset="0"/>
              </a:rPr>
              <a:t>XGBRegressor</a:t>
            </a:r>
            <a:endParaRPr lang="en-IN" sz="1900" dirty="0">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spcBef>
                <a:spcPts val="300"/>
              </a:spcBef>
              <a:spcAft>
                <a:spcPts val="300"/>
              </a:spcAft>
              <a:buFont typeface="Wingdings" panose="05000000000000000000" pitchFamily="2" charset="2"/>
              <a:buChar char=""/>
            </a:pPr>
            <a:r>
              <a:rPr lang="en-IN" sz="1900" dirty="0" err="1">
                <a:effectLst/>
                <a:latin typeface="Century" panose="02040604050505020304" pitchFamily="18" charset="0"/>
                <a:ea typeface="Calibri" panose="020F0502020204030204" pitchFamily="34" charset="0"/>
                <a:cs typeface="Times New Roman" panose="02020603050405020304" pitchFamily="18" charset="0"/>
              </a:rPr>
              <a:t>ExtraTreesRegressor</a:t>
            </a:r>
            <a:endParaRPr lang="en-IN" sz="1900" dirty="0">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spcBef>
                <a:spcPts val="300"/>
              </a:spcBef>
              <a:spcAft>
                <a:spcPts val="300"/>
              </a:spcAft>
              <a:buFont typeface="Wingdings" panose="05000000000000000000" pitchFamily="2" charset="2"/>
              <a:buChar char=""/>
            </a:pPr>
            <a:r>
              <a:rPr lang="en-IN" sz="1900" dirty="0" err="1">
                <a:effectLst/>
                <a:latin typeface="Century" panose="02040604050505020304" pitchFamily="18" charset="0"/>
                <a:ea typeface="Calibri" panose="020F0502020204030204" pitchFamily="34" charset="0"/>
                <a:cs typeface="Times New Roman" panose="02020603050405020304" pitchFamily="18" charset="0"/>
              </a:rPr>
              <a:t>GradientBoostingRegressor</a:t>
            </a:r>
            <a:endParaRPr lang="en-IN" sz="1900" dirty="0">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spcBef>
                <a:spcPts val="300"/>
              </a:spcBef>
              <a:spcAft>
                <a:spcPts val="300"/>
              </a:spcAft>
              <a:buFont typeface="Wingdings" panose="05000000000000000000" pitchFamily="2" charset="2"/>
              <a:buChar char=""/>
            </a:pPr>
            <a:r>
              <a:rPr lang="en-IN" sz="1900" dirty="0">
                <a:effectLst/>
                <a:latin typeface="Century" panose="02040604050505020304" pitchFamily="18" charset="0"/>
                <a:ea typeface="Calibri" panose="020F0502020204030204" pitchFamily="34" charset="0"/>
                <a:cs typeface="Times New Roman" panose="02020603050405020304" pitchFamily="18" charset="0"/>
              </a:rPr>
              <a:t>DecisionTreeRegressor</a:t>
            </a:r>
            <a:endParaRPr lang="en-IN" sz="1900" dirty="0">
              <a:latin typeface="Century" panose="02040604050505020304" pitchFamily="18" charset="0"/>
            </a:endParaRPr>
          </a:p>
        </p:txBody>
      </p:sp>
    </p:spTree>
    <p:extLst>
      <p:ext uri="{BB962C8B-B14F-4D97-AF65-F5344CB8AC3E}">
        <p14:creationId xmlns:p14="http://schemas.microsoft.com/office/powerpoint/2010/main" val="14897599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DCA6D4-2574-4EE8-A827-017D639C7FC7}"/>
              </a:ext>
            </a:extLst>
          </p:cNvPr>
          <p:cNvSpPr>
            <a:spLocks noGrp="1"/>
          </p:cNvSpPr>
          <p:nvPr>
            <p:ph type="title"/>
          </p:nvPr>
        </p:nvSpPr>
        <p:spPr/>
        <p:txBody>
          <a:bodyPr/>
          <a:lstStyle/>
          <a:p>
            <a:r>
              <a:rPr lang="en-IN" dirty="0"/>
              <a:t>Overview:</a:t>
            </a:r>
          </a:p>
        </p:txBody>
      </p:sp>
      <p:sp>
        <p:nvSpPr>
          <p:cNvPr id="3" name="Content Placeholder 2">
            <a:extLst>
              <a:ext uri="{FF2B5EF4-FFF2-40B4-BE49-F238E27FC236}">
                <a16:creationId xmlns:a16="http://schemas.microsoft.com/office/drawing/2014/main" id="{8A9EA786-E6B5-4CB5-9D6D-FE86AD033231}"/>
              </a:ext>
            </a:extLst>
          </p:cNvPr>
          <p:cNvSpPr>
            <a:spLocks noGrp="1"/>
          </p:cNvSpPr>
          <p:nvPr>
            <p:ph idx="1"/>
          </p:nvPr>
        </p:nvSpPr>
        <p:spPr/>
        <p:txBody>
          <a:bodyPr/>
          <a:lstStyle/>
          <a:p>
            <a:pPr>
              <a:buFont typeface="Wingdings" panose="05000000000000000000" pitchFamily="2" charset="2"/>
              <a:buChar char="ü"/>
            </a:pPr>
            <a:r>
              <a:rPr lang="en-US" sz="2400" dirty="0">
                <a:solidFill>
                  <a:schemeClr val="tx2"/>
                </a:solidFill>
                <a:latin typeface="Century" panose="02040604050505020304" pitchFamily="18" charset="0"/>
              </a:rPr>
              <a:t>In this particular presentation we will be looking on:</a:t>
            </a:r>
          </a:p>
          <a:p>
            <a:pPr lvl="1"/>
            <a:r>
              <a:rPr lang="en-US" dirty="0">
                <a:solidFill>
                  <a:schemeClr val="tx2"/>
                </a:solidFill>
                <a:latin typeface="Century" panose="02040604050505020304" pitchFamily="18" charset="0"/>
              </a:rPr>
              <a:t>How to analyze the dataset of Housing Price Prediction.</a:t>
            </a:r>
          </a:p>
          <a:p>
            <a:pPr lvl="1"/>
            <a:r>
              <a:rPr lang="en-US" dirty="0">
                <a:solidFill>
                  <a:schemeClr val="tx2"/>
                </a:solidFill>
                <a:latin typeface="Century" panose="02040604050505020304" pitchFamily="18" charset="0"/>
              </a:rPr>
              <a:t>What are the EDA steps in cleaning the dataset.</a:t>
            </a:r>
          </a:p>
          <a:p>
            <a:pPr lvl="1"/>
            <a:r>
              <a:rPr lang="en-US" dirty="0">
                <a:solidFill>
                  <a:schemeClr val="tx2"/>
                </a:solidFill>
                <a:latin typeface="Century" panose="02040604050505020304" pitchFamily="18" charset="0"/>
              </a:rPr>
              <a:t>Overall analysis on the problem.</a:t>
            </a:r>
          </a:p>
          <a:p>
            <a:pPr lvl="1"/>
            <a:r>
              <a:rPr lang="en-US" dirty="0">
                <a:solidFill>
                  <a:schemeClr val="tx2"/>
                </a:solidFill>
                <a:latin typeface="Century" panose="02040604050505020304" pitchFamily="18" charset="0"/>
              </a:rPr>
              <a:t>Model building from train dataset.</a:t>
            </a:r>
          </a:p>
          <a:p>
            <a:pPr lvl="1"/>
            <a:r>
              <a:rPr lang="en-US" dirty="0">
                <a:solidFill>
                  <a:schemeClr val="tx2"/>
                </a:solidFill>
                <a:latin typeface="Century" panose="02040604050505020304" pitchFamily="18" charset="0"/>
              </a:rPr>
              <a:t>Predicting Housing Price for test dataset.</a:t>
            </a:r>
          </a:p>
          <a:p>
            <a:endParaRPr lang="en-IN" dirty="0"/>
          </a:p>
        </p:txBody>
      </p:sp>
    </p:spTree>
    <p:extLst>
      <p:ext uri="{BB962C8B-B14F-4D97-AF65-F5344CB8AC3E}">
        <p14:creationId xmlns:p14="http://schemas.microsoft.com/office/powerpoint/2010/main" val="3154211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C13519-D125-4B1E-8C24-E27D6090F064}"/>
              </a:ext>
            </a:extLst>
          </p:cNvPr>
          <p:cNvSpPr>
            <a:spLocks noGrp="1"/>
          </p:cNvSpPr>
          <p:nvPr>
            <p:ph type="title"/>
          </p:nvPr>
        </p:nvSpPr>
        <p:spPr/>
        <p:txBody>
          <a:bodyPr/>
          <a:lstStyle/>
          <a:p>
            <a:r>
              <a:rPr lang="en-IN" dirty="0" err="1"/>
              <a:t>i</a:t>
            </a:r>
            <a:r>
              <a:rPr lang="en-IN" dirty="0"/>
              <a:t>) RandomForestRegressor:</a:t>
            </a:r>
          </a:p>
        </p:txBody>
      </p:sp>
      <p:pic>
        <p:nvPicPr>
          <p:cNvPr id="4" name="Content Placeholder 3">
            <a:extLst>
              <a:ext uri="{FF2B5EF4-FFF2-40B4-BE49-F238E27FC236}">
                <a16:creationId xmlns:a16="http://schemas.microsoft.com/office/drawing/2014/main" id="{1E3D9867-AD29-4F2F-8A51-1E3E1239537A}"/>
              </a:ext>
            </a:extLst>
          </p:cNvPr>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557908" y="1700809"/>
            <a:ext cx="9721080" cy="3960439"/>
          </a:xfrm>
          <a:prstGeom prst="rect">
            <a:avLst/>
          </a:prstGeom>
          <a:noFill/>
          <a:ln>
            <a:noFill/>
          </a:ln>
        </p:spPr>
      </p:pic>
      <p:sp>
        <p:nvSpPr>
          <p:cNvPr id="6" name="TextBox 5">
            <a:extLst>
              <a:ext uri="{FF2B5EF4-FFF2-40B4-BE49-F238E27FC236}">
                <a16:creationId xmlns:a16="http://schemas.microsoft.com/office/drawing/2014/main" id="{9669B99A-4F2B-4175-824D-3B3CBA6CE483}"/>
              </a:ext>
            </a:extLst>
          </p:cNvPr>
          <p:cNvSpPr txBox="1"/>
          <p:nvPr/>
        </p:nvSpPr>
        <p:spPr>
          <a:xfrm>
            <a:off x="1522413" y="5761132"/>
            <a:ext cx="9900591" cy="646331"/>
          </a:xfrm>
          <a:prstGeom prst="rect">
            <a:avLst/>
          </a:prstGeom>
          <a:noFill/>
        </p:spPr>
        <p:txBody>
          <a:bodyPr wrap="square">
            <a:spAutoFit/>
          </a:bodyPr>
          <a:lstStyle/>
          <a:p>
            <a:pPr marL="285750" indent="-285750">
              <a:buFont typeface="Wingdings" panose="05000000000000000000" pitchFamily="2" charset="2"/>
              <a:buChar char="ü"/>
            </a:pPr>
            <a:r>
              <a:rPr lang="en-IN" sz="1800" dirty="0">
                <a:effectLst/>
                <a:latin typeface="Century" panose="02040604050505020304" pitchFamily="18" charset="0"/>
                <a:ea typeface="Calibri" panose="020F0502020204030204" pitchFamily="34" charset="0"/>
                <a:cs typeface="Times New Roman" panose="02020603050405020304" pitchFamily="18" charset="0"/>
              </a:rPr>
              <a:t>RandomForestRegressor has given me 90.68% accuracy but still we have to look into multiple models.</a:t>
            </a:r>
            <a:endParaRPr lang="en-IN" dirty="0">
              <a:latin typeface="Century" panose="02040604050505020304" pitchFamily="18" charset="0"/>
            </a:endParaRPr>
          </a:p>
        </p:txBody>
      </p:sp>
    </p:spTree>
    <p:extLst>
      <p:ext uri="{BB962C8B-B14F-4D97-AF65-F5344CB8AC3E}">
        <p14:creationId xmlns:p14="http://schemas.microsoft.com/office/powerpoint/2010/main" val="26996630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C6FAB6-445A-4000-8F0A-80CDEAAAC6FB}"/>
              </a:ext>
            </a:extLst>
          </p:cNvPr>
          <p:cNvSpPr>
            <a:spLocks noGrp="1"/>
          </p:cNvSpPr>
          <p:nvPr>
            <p:ph type="title"/>
          </p:nvPr>
        </p:nvSpPr>
        <p:spPr/>
        <p:txBody>
          <a:bodyPr/>
          <a:lstStyle/>
          <a:p>
            <a:r>
              <a:rPr lang="en-IN" dirty="0"/>
              <a:t>ii) </a:t>
            </a:r>
            <a:r>
              <a:rPr lang="en-IN" dirty="0" err="1"/>
              <a:t>XGBRegressor</a:t>
            </a:r>
            <a:r>
              <a:rPr lang="en-IN" dirty="0"/>
              <a:t>:</a:t>
            </a:r>
          </a:p>
        </p:txBody>
      </p:sp>
      <p:pic>
        <p:nvPicPr>
          <p:cNvPr id="4" name="Content Placeholder 3">
            <a:extLst>
              <a:ext uri="{FF2B5EF4-FFF2-40B4-BE49-F238E27FC236}">
                <a16:creationId xmlns:a16="http://schemas.microsoft.com/office/drawing/2014/main" id="{395C28DB-BC88-4D2E-95F6-BF7A05342B94}"/>
              </a:ext>
            </a:extLst>
          </p:cNvPr>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522414" y="1628801"/>
            <a:ext cx="9829798" cy="4248471"/>
          </a:xfrm>
          <a:prstGeom prst="rect">
            <a:avLst/>
          </a:prstGeom>
          <a:noFill/>
          <a:ln>
            <a:noFill/>
          </a:ln>
        </p:spPr>
      </p:pic>
      <p:sp>
        <p:nvSpPr>
          <p:cNvPr id="6" name="TextBox 5">
            <a:extLst>
              <a:ext uri="{FF2B5EF4-FFF2-40B4-BE49-F238E27FC236}">
                <a16:creationId xmlns:a16="http://schemas.microsoft.com/office/drawing/2014/main" id="{9F41BA82-B4C4-49DB-825E-3885A5215110}"/>
              </a:ext>
            </a:extLst>
          </p:cNvPr>
          <p:cNvSpPr txBox="1"/>
          <p:nvPr/>
        </p:nvSpPr>
        <p:spPr>
          <a:xfrm>
            <a:off x="2133972" y="5949280"/>
            <a:ext cx="7776864" cy="375552"/>
          </a:xfrm>
          <a:prstGeom prst="rect">
            <a:avLst/>
          </a:prstGeom>
          <a:noFill/>
        </p:spPr>
        <p:txBody>
          <a:bodyPr wrap="square">
            <a:spAutoFit/>
          </a:bodyPr>
          <a:lstStyle/>
          <a:p>
            <a:pPr marL="285750" lvl="0" indent="-285750">
              <a:lnSpc>
                <a:spcPct val="107000"/>
              </a:lnSpc>
              <a:spcAft>
                <a:spcPts val="800"/>
              </a:spcAft>
              <a:buFont typeface="Wingdings" panose="05000000000000000000" pitchFamily="2" charset="2"/>
              <a:buChar char="ü"/>
            </a:pPr>
            <a:r>
              <a:rPr lang="en-IN" sz="1800" dirty="0" err="1">
                <a:effectLst/>
                <a:latin typeface="Century" panose="02040604050505020304" pitchFamily="18" charset="0"/>
                <a:ea typeface="Calibri" panose="020F0502020204030204" pitchFamily="34" charset="0"/>
                <a:cs typeface="Times New Roman" panose="02020603050405020304" pitchFamily="18" charset="0"/>
              </a:rPr>
              <a:t>XGBRegressor</a:t>
            </a:r>
            <a:r>
              <a:rPr lang="en-IN" sz="1800" dirty="0">
                <a:effectLst/>
                <a:latin typeface="Century" panose="02040604050505020304" pitchFamily="18" charset="0"/>
                <a:ea typeface="Calibri" panose="020F0502020204030204" pitchFamily="34" charset="0"/>
                <a:cs typeface="Times New Roman" panose="02020603050405020304" pitchFamily="18" charset="0"/>
              </a:rPr>
              <a:t> is giving me 89.32% accuracy.</a:t>
            </a:r>
            <a:endParaRPr lang="en-IN" sz="1400" dirty="0">
              <a:effectLst/>
              <a:latin typeface="Century" panose="020406040505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6157943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185DCF-1F74-4789-989D-AE70AC6116D5}"/>
              </a:ext>
            </a:extLst>
          </p:cNvPr>
          <p:cNvSpPr>
            <a:spLocks noGrp="1"/>
          </p:cNvSpPr>
          <p:nvPr>
            <p:ph type="title"/>
          </p:nvPr>
        </p:nvSpPr>
        <p:spPr/>
        <p:txBody>
          <a:bodyPr/>
          <a:lstStyle/>
          <a:p>
            <a:r>
              <a:rPr lang="en-IN" dirty="0"/>
              <a:t>iii) </a:t>
            </a:r>
            <a:r>
              <a:rPr lang="en-IN" dirty="0" err="1"/>
              <a:t>ExtraTreesRegressor</a:t>
            </a:r>
            <a:r>
              <a:rPr lang="en-IN" dirty="0"/>
              <a:t>:</a:t>
            </a:r>
          </a:p>
        </p:txBody>
      </p:sp>
      <p:pic>
        <p:nvPicPr>
          <p:cNvPr id="4" name="Content Placeholder 3">
            <a:extLst>
              <a:ext uri="{FF2B5EF4-FFF2-40B4-BE49-F238E27FC236}">
                <a16:creationId xmlns:a16="http://schemas.microsoft.com/office/drawing/2014/main" id="{EB643DBD-8753-4EA2-85FE-CBEC7EBE632B}"/>
              </a:ext>
            </a:extLst>
          </p:cNvPr>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629916" y="1700808"/>
            <a:ext cx="9722296" cy="4176464"/>
          </a:xfrm>
          <a:prstGeom prst="rect">
            <a:avLst/>
          </a:prstGeom>
          <a:noFill/>
          <a:ln>
            <a:noFill/>
          </a:ln>
        </p:spPr>
      </p:pic>
      <p:sp>
        <p:nvSpPr>
          <p:cNvPr id="6" name="TextBox 5">
            <a:extLst>
              <a:ext uri="{FF2B5EF4-FFF2-40B4-BE49-F238E27FC236}">
                <a16:creationId xmlns:a16="http://schemas.microsoft.com/office/drawing/2014/main" id="{ABF90F64-C4BF-4048-8729-76884961F432}"/>
              </a:ext>
            </a:extLst>
          </p:cNvPr>
          <p:cNvSpPr txBox="1"/>
          <p:nvPr/>
        </p:nvSpPr>
        <p:spPr>
          <a:xfrm>
            <a:off x="2277988" y="5977880"/>
            <a:ext cx="9074224" cy="375552"/>
          </a:xfrm>
          <a:prstGeom prst="rect">
            <a:avLst/>
          </a:prstGeom>
          <a:noFill/>
        </p:spPr>
        <p:txBody>
          <a:bodyPr wrap="square">
            <a:spAutoFit/>
          </a:bodyPr>
          <a:lstStyle/>
          <a:p>
            <a:pPr marL="285750" lvl="0" indent="-285750">
              <a:lnSpc>
                <a:spcPct val="107000"/>
              </a:lnSpc>
              <a:spcAft>
                <a:spcPts val="800"/>
              </a:spcAft>
              <a:buFont typeface="Wingdings" panose="05000000000000000000" pitchFamily="2" charset="2"/>
              <a:buChar char="ü"/>
            </a:pPr>
            <a:r>
              <a:rPr lang="en-IN" sz="1800" dirty="0" err="1">
                <a:effectLst/>
                <a:latin typeface="Century" panose="02040604050505020304" pitchFamily="18" charset="0"/>
                <a:ea typeface="Calibri" panose="020F0502020204030204" pitchFamily="34" charset="0"/>
                <a:cs typeface="Times New Roman" panose="02020603050405020304" pitchFamily="18" charset="0"/>
              </a:rPr>
              <a:t>ExtraTreeRegressor</a:t>
            </a:r>
            <a:r>
              <a:rPr lang="en-IN" sz="1800" dirty="0">
                <a:effectLst/>
                <a:latin typeface="Century" panose="02040604050505020304" pitchFamily="18" charset="0"/>
                <a:ea typeface="Calibri" panose="020F0502020204030204" pitchFamily="34" charset="0"/>
                <a:cs typeface="Times New Roman" panose="02020603050405020304" pitchFamily="18" charset="0"/>
              </a:rPr>
              <a:t> is giving me 89.66% accuracy.</a:t>
            </a:r>
            <a:endParaRPr lang="en-IN" sz="1400" dirty="0">
              <a:effectLst/>
              <a:latin typeface="Century" panose="020406040505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1708621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6A9302-59E9-417A-8302-B15076C4ABFD}"/>
              </a:ext>
            </a:extLst>
          </p:cNvPr>
          <p:cNvSpPr>
            <a:spLocks noGrp="1"/>
          </p:cNvSpPr>
          <p:nvPr>
            <p:ph type="title"/>
          </p:nvPr>
        </p:nvSpPr>
        <p:spPr/>
        <p:txBody>
          <a:bodyPr/>
          <a:lstStyle/>
          <a:p>
            <a:r>
              <a:rPr lang="en-IN" dirty="0"/>
              <a:t>iv) </a:t>
            </a:r>
            <a:r>
              <a:rPr lang="en-IN" dirty="0" err="1"/>
              <a:t>GradientBoostingRegressor</a:t>
            </a:r>
            <a:r>
              <a:rPr lang="en-IN" dirty="0"/>
              <a:t>:</a:t>
            </a:r>
          </a:p>
        </p:txBody>
      </p:sp>
      <p:pic>
        <p:nvPicPr>
          <p:cNvPr id="4" name="Content Placeholder 3">
            <a:extLst>
              <a:ext uri="{FF2B5EF4-FFF2-40B4-BE49-F238E27FC236}">
                <a16:creationId xmlns:a16="http://schemas.microsoft.com/office/drawing/2014/main" id="{9877314A-A00D-4C03-80FB-60BAE112D5A1}"/>
              </a:ext>
            </a:extLst>
          </p:cNvPr>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522413" y="1700809"/>
            <a:ext cx="9756575" cy="4176464"/>
          </a:xfrm>
          <a:prstGeom prst="rect">
            <a:avLst/>
          </a:prstGeom>
          <a:noFill/>
          <a:ln>
            <a:noFill/>
          </a:ln>
        </p:spPr>
      </p:pic>
      <p:sp>
        <p:nvSpPr>
          <p:cNvPr id="6" name="TextBox 5">
            <a:extLst>
              <a:ext uri="{FF2B5EF4-FFF2-40B4-BE49-F238E27FC236}">
                <a16:creationId xmlns:a16="http://schemas.microsoft.com/office/drawing/2014/main" id="{2E136A79-3D0B-4B0F-A3F8-1AF810E28A64}"/>
              </a:ext>
            </a:extLst>
          </p:cNvPr>
          <p:cNvSpPr txBox="1"/>
          <p:nvPr/>
        </p:nvSpPr>
        <p:spPr>
          <a:xfrm>
            <a:off x="2061964" y="6093296"/>
            <a:ext cx="7082036" cy="375552"/>
          </a:xfrm>
          <a:prstGeom prst="rect">
            <a:avLst/>
          </a:prstGeom>
          <a:noFill/>
        </p:spPr>
        <p:txBody>
          <a:bodyPr wrap="square">
            <a:spAutoFit/>
          </a:bodyPr>
          <a:lstStyle/>
          <a:p>
            <a:pPr marL="285750" lvl="0" indent="-285750">
              <a:lnSpc>
                <a:spcPct val="107000"/>
              </a:lnSpc>
              <a:spcAft>
                <a:spcPts val="800"/>
              </a:spcAft>
              <a:buFont typeface="Wingdings" panose="05000000000000000000" pitchFamily="2" charset="2"/>
              <a:buChar char="ü"/>
            </a:pPr>
            <a:r>
              <a:rPr lang="en-IN" sz="1800" dirty="0" err="1">
                <a:effectLst/>
                <a:latin typeface="Century" panose="02040604050505020304" pitchFamily="18" charset="0"/>
                <a:ea typeface="Calibri" panose="020F0502020204030204" pitchFamily="34" charset="0"/>
                <a:cs typeface="Times New Roman" panose="02020603050405020304" pitchFamily="18" charset="0"/>
              </a:rPr>
              <a:t>GradientBoostingRegressor</a:t>
            </a:r>
            <a:r>
              <a:rPr lang="en-IN" sz="1800" dirty="0">
                <a:effectLst/>
                <a:latin typeface="Century" panose="02040604050505020304" pitchFamily="18" charset="0"/>
                <a:ea typeface="Calibri" panose="020F0502020204030204" pitchFamily="34" charset="0"/>
                <a:cs typeface="Times New Roman" panose="02020603050405020304" pitchFamily="18" charset="0"/>
              </a:rPr>
              <a:t> is giving me 92.49% accuracy.</a:t>
            </a:r>
            <a:endParaRPr lang="en-IN" sz="1400" dirty="0">
              <a:effectLst/>
              <a:latin typeface="Century" panose="020406040505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1114040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A83A6D-B364-4CD5-8347-C52CE7DEBD0E}"/>
              </a:ext>
            </a:extLst>
          </p:cNvPr>
          <p:cNvSpPr>
            <a:spLocks noGrp="1"/>
          </p:cNvSpPr>
          <p:nvPr>
            <p:ph type="title"/>
          </p:nvPr>
        </p:nvSpPr>
        <p:spPr/>
        <p:txBody>
          <a:bodyPr/>
          <a:lstStyle/>
          <a:p>
            <a:r>
              <a:rPr lang="en-IN" dirty="0"/>
              <a:t>v) DecisionTreeRegressor:</a:t>
            </a:r>
          </a:p>
        </p:txBody>
      </p:sp>
      <p:pic>
        <p:nvPicPr>
          <p:cNvPr id="4" name="Content Placeholder 3">
            <a:extLst>
              <a:ext uri="{FF2B5EF4-FFF2-40B4-BE49-F238E27FC236}">
                <a16:creationId xmlns:a16="http://schemas.microsoft.com/office/drawing/2014/main" id="{B94C650A-1091-4292-B46A-6E2F28116444}"/>
              </a:ext>
            </a:extLst>
          </p:cNvPr>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629916" y="1700809"/>
            <a:ext cx="9649072" cy="3960439"/>
          </a:xfrm>
          <a:prstGeom prst="rect">
            <a:avLst/>
          </a:prstGeom>
          <a:noFill/>
          <a:ln>
            <a:noFill/>
          </a:ln>
        </p:spPr>
      </p:pic>
      <p:sp>
        <p:nvSpPr>
          <p:cNvPr id="6" name="TextBox 5">
            <a:extLst>
              <a:ext uri="{FF2B5EF4-FFF2-40B4-BE49-F238E27FC236}">
                <a16:creationId xmlns:a16="http://schemas.microsoft.com/office/drawing/2014/main" id="{1135E1A0-B3BE-49B0-9B7F-9B5719E99E70}"/>
              </a:ext>
            </a:extLst>
          </p:cNvPr>
          <p:cNvSpPr txBox="1"/>
          <p:nvPr/>
        </p:nvSpPr>
        <p:spPr>
          <a:xfrm>
            <a:off x="1917948" y="5589240"/>
            <a:ext cx="7226052" cy="369332"/>
          </a:xfrm>
          <a:prstGeom prst="rect">
            <a:avLst/>
          </a:prstGeom>
          <a:noFill/>
        </p:spPr>
        <p:txBody>
          <a:bodyPr wrap="square">
            <a:spAutoFit/>
          </a:bodyPr>
          <a:lstStyle/>
          <a:p>
            <a:pPr marL="285750" indent="-285750">
              <a:buFont typeface="Wingdings" panose="05000000000000000000" pitchFamily="2" charset="2"/>
              <a:buChar char="ü"/>
            </a:pPr>
            <a:r>
              <a:rPr lang="en-IN" sz="1800" dirty="0">
                <a:effectLst/>
                <a:latin typeface="Century" panose="02040604050505020304" pitchFamily="18" charset="0"/>
                <a:ea typeface="Calibri" panose="020F0502020204030204" pitchFamily="34" charset="0"/>
                <a:cs typeface="Times New Roman" panose="02020603050405020304" pitchFamily="18" charset="0"/>
              </a:rPr>
              <a:t>DecisionTreeRegressor is giving me 72.08% accuracy.</a:t>
            </a:r>
            <a:endParaRPr lang="en-IN" dirty="0">
              <a:latin typeface="Century" panose="02040604050505020304" pitchFamily="18" charset="0"/>
            </a:endParaRPr>
          </a:p>
        </p:txBody>
      </p:sp>
      <p:sp>
        <p:nvSpPr>
          <p:cNvPr id="8" name="TextBox 7">
            <a:extLst>
              <a:ext uri="{FF2B5EF4-FFF2-40B4-BE49-F238E27FC236}">
                <a16:creationId xmlns:a16="http://schemas.microsoft.com/office/drawing/2014/main" id="{36212FA4-2E50-4A54-8800-02A716C652A4}"/>
              </a:ext>
            </a:extLst>
          </p:cNvPr>
          <p:cNvSpPr txBox="1"/>
          <p:nvPr/>
        </p:nvSpPr>
        <p:spPr>
          <a:xfrm>
            <a:off x="1917948" y="5958572"/>
            <a:ext cx="9361040" cy="660758"/>
          </a:xfrm>
          <a:prstGeom prst="rect">
            <a:avLst/>
          </a:prstGeom>
          <a:noFill/>
        </p:spPr>
        <p:txBody>
          <a:bodyPr wrap="square">
            <a:spAutoFit/>
          </a:bodyPr>
          <a:lstStyle/>
          <a:p>
            <a:pPr marL="342900" lvl="0" indent="-342900">
              <a:lnSpc>
                <a:spcPct val="107000"/>
              </a:lnSpc>
              <a:spcAft>
                <a:spcPts val="800"/>
              </a:spcAft>
              <a:buFont typeface="Wingdings" panose="05000000000000000000" pitchFamily="2" charset="2"/>
              <a:buChar char=""/>
            </a:pPr>
            <a:r>
              <a:rPr lang="en-IN" sz="1800" b="1" dirty="0">
                <a:effectLst/>
                <a:latin typeface="Century" panose="02040604050505020304" pitchFamily="18" charset="0"/>
                <a:ea typeface="Calibri" panose="020F0502020204030204" pitchFamily="34" charset="0"/>
                <a:cs typeface="Times New Roman" panose="02020603050405020304" pitchFamily="18" charset="0"/>
              </a:rPr>
              <a:t>By looking into the difference of model accuracy and cross validation score I found ExtraTreesRegressor as the best model.</a:t>
            </a:r>
            <a:endParaRPr lang="en-IN" sz="1400" dirty="0">
              <a:effectLst/>
              <a:latin typeface="Century" panose="020406040505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9737711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B98C0E-0647-4479-BCE6-48C56E91BEE5}"/>
              </a:ext>
            </a:extLst>
          </p:cNvPr>
          <p:cNvSpPr>
            <a:spLocks noGrp="1"/>
          </p:cNvSpPr>
          <p:nvPr>
            <p:ph type="title"/>
          </p:nvPr>
        </p:nvSpPr>
        <p:spPr/>
        <p:txBody>
          <a:bodyPr/>
          <a:lstStyle/>
          <a:p>
            <a:r>
              <a:rPr lang="en-IN" dirty="0"/>
              <a:t>Hyper Parameter Tunning:</a:t>
            </a:r>
          </a:p>
        </p:txBody>
      </p:sp>
      <p:pic>
        <p:nvPicPr>
          <p:cNvPr id="4" name="Content Placeholder 3">
            <a:extLst>
              <a:ext uri="{FF2B5EF4-FFF2-40B4-BE49-F238E27FC236}">
                <a16:creationId xmlns:a16="http://schemas.microsoft.com/office/drawing/2014/main" id="{2CB6D516-B1C4-42A0-B23D-23C85BA52E83}"/>
              </a:ext>
            </a:extLst>
          </p:cNvPr>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bwMode="auto">
          <a:xfrm>
            <a:off x="2410599" y="2052638"/>
            <a:ext cx="6329402" cy="4195762"/>
          </a:xfrm>
          <a:prstGeom prst="rect">
            <a:avLst/>
          </a:prstGeom>
          <a:noFill/>
          <a:ln>
            <a:noFill/>
          </a:ln>
        </p:spPr>
      </p:pic>
    </p:spTree>
    <p:extLst>
      <p:ext uri="{BB962C8B-B14F-4D97-AF65-F5344CB8AC3E}">
        <p14:creationId xmlns:p14="http://schemas.microsoft.com/office/powerpoint/2010/main" val="29438276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C415D3-5AE3-4A97-A0DD-07373C0FCF78}"/>
              </a:ext>
            </a:extLst>
          </p:cNvPr>
          <p:cNvSpPr>
            <a:spLocks noGrp="1"/>
          </p:cNvSpPr>
          <p:nvPr>
            <p:ph type="title"/>
          </p:nvPr>
        </p:nvSpPr>
        <p:spPr/>
        <p:txBody>
          <a:bodyPr/>
          <a:lstStyle/>
          <a:p>
            <a:r>
              <a:rPr lang="en-IN" dirty="0"/>
              <a:t>Hyper Parameter Tunning:</a:t>
            </a:r>
          </a:p>
        </p:txBody>
      </p:sp>
      <p:pic>
        <p:nvPicPr>
          <p:cNvPr id="4" name="Content Placeholder 3">
            <a:extLst>
              <a:ext uri="{FF2B5EF4-FFF2-40B4-BE49-F238E27FC236}">
                <a16:creationId xmlns:a16="http://schemas.microsoft.com/office/drawing/2014/main" id="{28270549-5F71-41DC-A6B9-28BA8B1DCB13}"/>
              </a:ext>
            </a:extLst>
          </p:cNvPr>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629916" y="1628801"/>
            <a:ext cx="9649072" cy="3672408"/>
          </a:xfrm>
          <a:prstGeom prst="rect">
            <a:avLst/>
          </a:prstGeom>
          <a:noFill/>
          <a:ln>
            <a:noFill/>
          </a:ln>
        </p:spPr>
      </p:pic>
      <p:sp>
        <p:nvSpPr>
          <p:cNvPr id="6" name="TextBox 5">
            <a:extLst>
              <a:ext uri="{FF2B5EF4-FFF2-40B4-BE49-F238E27FC236}">
                <a16:creationId xmlns:a16="http://schemas.microsoft.com/office/drawing/2014/main" id="{E67BC49D-BE1B-4638-968E-0A464BE96EC9}"/>
              </a:ext>
            </a:extLst>
          </p:cNvPr>
          <p:cNvSpPr txBox="1"/>
          <p:nvPr/>
        </p:nvSpPr>
        <p:spPr>
          <a:xfrm>
            <a:off x="1629915" y="5373216"/>
            <a:ext cx="9722297" cy="968278"/>
          </a:xfrm>
          <a:prstGeom prst="rect">
            <a:avLst/>
          </a:prstGeom>
          <a:noFill/>
        </p:spPr>
        <p:txBody>
          <a:bodyPr wrap="square">
            <a:spAutoFit/>
          </a:bodyPr>
          <a:lstStyle/>
          <a:p>
            <a:pPr marL="342900" lvl="0" indent="-342900">
              <a:lnSpc>
                <a:spcPct val="107000"/>
              </a:lnSpc>
              <a:spcAft>
                <a:spcPts val="800"/>
              </a:spcAft>
              <a:buFont typeface="Wingdings" panose="05000000000000000000" pitchFamily="2" charset="2"/>
              <a:buChar char=""/>
            </a:pPr>
            <a:r>
              <a:rPr lang="en-IN" sz="1800" b="1" dirty="0">
                <a:effectLst/>
                <a:latin typeface="Calibri" panose="020F0502020204030204" pitchFamily="34" charset="0"/>
                <a:ea typeface="Calibri" panose="020F0502020204030204" pitchFamily="34" charset="0"/>
                <a:cs typeface="Times New Roman" panose="02020603050405020304" pitchFamily="18" charset="0"/>
              </a:rPr>
              <a:t>I have choosed all parameters of ExtraTreesRegressor, after tunning the model with best parameters I have </a:t>
            </a:r>
            <a:r>
              <a:rPr lang="en-IN" sz="1800" b="1" dirty="0" err="1">
                <a:effectLst/>
                <a:latin typeface="Calibri" panose="020F0502020204030204" pitchFamily="34" charset="0"/>
                <a:ea typeface="Calibri" panose="020F0502020204030204" pitchFamily="34" charset="0"/>
                <a:cs typeface="Times New Roman" panose="02020603050405020304" pitchFamily="18" charset="0"/>
              </a:rPr>
              <a:t>incresed</a:t>
            </a:r>
            <a:r>
              <a:rPr lang="en-IN" sz="1800" b="1" dirty="0">
                <a:effectLst/>
                <a:latin typeface="Calibri" panose="020F0502020204030204" pitchFamily="34" charset="0"/>
                <a:ea typeface="Calibri" panose="020F0502020204030204" pitchFamily="34" charset="0"/>
                <a:cs typeface="Times New Roman" panose="02020603050405020304" pitchFamily="18" charset="0"/>
              </a:rPr>
              <a:t> my model accuracy from 89.66% to 90.13%. Also mse and </a:t>
            </a:r>
            <a:r>
              <a:rPr lang="en-IN" sz="1800" b="1" dirty="0" err="1">
                <a:effectLst/>
                <a:latin typeface="Calibri" panose="020F0502020204030204" pitchFamily="34" charset="0"/>
                <a:ea typeface="Calibri" panose="020F0502020204030204" pitchFamily="34" charset="0"/>
                <a:cs typeface="Times New Roman" panose="02020603050405020304" pitchFamily="18" charset="0"/>
              </a:rPr>
              <a:t>rmse</a:t>
            </a:r>
            <a:r>
              <a:rPr lang="en-IN" sz="1800" b="1" dirty="0">
                <a:effectLst/>
                <a:latin typeface="Calibri" panose="020F0502020204030204" pitchFamily="34" charset="0"/>
                <a:ea typeface="Calibri" panose="020F0502020204030204" pitchFamily="34" charset="0"/>
                <a:cs typeface="Times New Roman" panose="02020603050405020304" pitchFamily="18" charset="0"/>
              </a:rPr>
              <a:t> values has reduced which means error has reduced.</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93603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F6DC4A-EAA2-4E00-965C-67003F049E5E}"/>
              </a:ext>
            </a:extLst>
          </p:cNvPr>
          <p:cNvSpPr>
            <a:spLocks noGrp="1"/>
          </p:cNvSpPr>
          <p:nvPr>
            <p:ph type="title"/>
          </p:nvPr>
        </p:nvSpPr>
        <p:spPr/>
        <p:txBody>
          <a:bodyPr>
            <a:normAutofit/>
          </a:bodyPr>
          <a:lstStyle/>
          <a:p>
            <a:r>
              <a:rPr lang="en-IN" sz="3200" dirty="0"/>
              <a:t>Saving the model and predictions using saved model:</a:t>
            </a:r>
          </a:p>
        </p:txBody>
      </p:sp>
      <p:sp>
        <p:nvSpPr>
          <p:cNvPr id="6" name="Content Placeholder 5">
            <a:extLst>
              <a:ext uri="{FF2B5EF4-FFF2-40B4-BE49-F238E27FC236}">
                <a16:creationId xmlns:a16="http://schemas.microsoft.com/office/drawing/2014/main" id="{BA3609A6-9419-4DB3-B725-DA4BF3C4D0DD}"/>
              </a:ext>
            </a:extLst>
          </p:cNvPr>
          <p:cNvSpPr>
            <a:spLocks noGrp="1"/>
          </p:cNvSpPr>
          <p:nvPr>
            <p:ph idx="1"/>
          </p:nvPr>
        </p:nvSpPr>
        <p:spPr>
          <a:xfrm>
            <a:off x="1522413" y="1700808"/>
            <a:ext cx="9829799" cy="4468217"/>
          </a:xfrm>
        </p:spPr>
        <p:txBody>
          <a:bodyPr/>
          <a:lstStyle/>
          <a:p>
            <a:pPr>
              <a:spcBef>
                <a:spcPts val="300"/>
              </a:spcBef>
              <a:spcAft>
                <a:spcPts val="300"/>
              </a:spcAft>
              <a:buFont typeface="Wingdings" panose="05000000000000000000" pitchFamily="2" charset="2"/>
              <a:buChar char="ü"/>
            </a:pPr>
            <a:r>
              <a:rPr lang="en-IN" sz="1800" dirty="0">
                <a:effectLst/>
                <a:latin typeface="Century" panose="02040604050505020304" pitchFamily="18" charset="0"/>
                <a:ea typeface="Calibri" panose="020F0502020204030204" pitchFamily="34" charset="0"/>
                <a:cs typeface="Times New Roman" panose="02020603050405020304" pitchFamily="18" charset="0"/>
              </a:rPr>
              <a:t>I have saved my best model using .</a:t>
            </a:r>
            <a:r>
              <a:rPr lang="en-IN" sz="1800" dirty="0" err="1">
                <a:effectLst/>
                <a:latin typeface="Century" panose="02040604050505020304" pitchFamily="18" charset="0"/>
                <a:ea typeface="Calibri" panose="020F0502020204030204" pitchFamily="34" charset="0"/>
                <a:cs typeface="Times New Roman" panose="02020603050405020304" pitchFamily="18" charset="0"/>
              </a:rPr>
              <a:t>pkl</a:t>
            </a:r>
            <a:r>
              <a:rPr lang="en-IN" sz="1800" dirty="0">
                <a:effectLst/>
                <a:latin typeface="Century" panose="02040604050505020304" pitchFamily="18" charset="0"/>
                <a:ea typeface="Calibri" panose="020F0502020204030204" pitchFamily="34" charset="0"/>
                <a:cs typeface="Times New Roman" panose="02020603050405020304" pitchFamily="18" charset="0"/>
              </a:rPr>
              <a:t> as follows</a:t>
            </a:r>
            <a:r>
              <a:rPr lang="en-IN" sz="1800" b="1" dirty="0">
                <a:effectLst/>
                <a:latin typeface="Century" panose="02040604050505020304" pitchFamily="18" charset="0"/>
                <a:ea typeface="Calibri" panose="020F0502020204030204" pitchFamily="34" charset="0"/>
                <a:cs typeface="Times New Roman" panose="02020603050405020304" pitchFamily="18" charset="0"/>
              </a:rPr>
              <a:t>.</a:t>
            </a:r>
            <a:endParaRPr lang="en-IN" sz="1800" dirty="0">
              <a:effectLst/>
              <a:latin typeface="Century" panose="02040604050505020304" pitchFamily="18" charset="0"/>
              <a:ea typeface="Calibri" panose="020F0502020204030204" pitchFamily="34" charset="0"/>
              <a:cs typeface="Times New Roman" panose="02020603050405020304" pitchFamily="18" charset="0"/>
            </a:endParaRPr>
          </a:p>
          <a:p>
            <a:pPr>
              <a:spcBef>
                <a:spcPts val="300"/>
              </a:spcBef>
              <a:spcAft>
                <a:spcPts val="300"/>
              </a:spcAft>
              <a:buFont typeface="Wingdings" panose="05000000000000000000" pitchFamily="2" charset="2"/>
              <a:buChar char="ü"/>
            </a:pPr>
            <a:r>
              <a:rPr lang="en-IN" sz="1800" dirty="0">
                <a:effectLst/>
                <a:latin typeface="Century" panose="02040604050505020304" pitchFamily="18" charset="0"/>
                <a:ea typeface="Calibri" panose="020F0502020204030204" pitchFamily="34" charset="0"/>
                <a:cs typeface="Times New Roman" panose="02020603050405020304" pitchFamily="18" charset="0"/>
              </a:rPr>
              <a:t>Now after saving the best model, loading my saved model and predicting the test values.</a:t>
            </a:r>
          </a:p>
          <a:p>
            <a:pPr marL="0" indent="0">
              <a:spcBef>
                <a:spcPts val="300"/>
              </a:spcBef>
              <a:spcAft>
                <a:spcPts val="300"/>
              </a:spcAft>
              <a:buNone/>
            </a:pPr>
            <a:endParaRPr lang="en-IN" dirty="0">
              <a:latin typeface="Century" panose="02040604050505020304" pitchFamily="18" charset="0"/>
            </a:endParaRPr>
          </a:p>
        </p:txBody>
      </p:sp>
      <p:pic>
        <p:nvPicPr>
          <p:cNvPr id="7" name="Picture 6">
            <a:extLst>
              <a:ext uri="{FF2B5EF4-FFF2-40B4-BE49-F238E27FC236}">
                <a16:creationId xmlns:a16="http://schemas.microsoft.com/office/drawing/2014/main" id="{952C8129-4029-4700-8102-D826651C01D1}"/>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629916" y="2420888"/>
            <a:ext cx="9361040" cy="3148062"/>
          </a:xfrm>
          <a:prstGeom prst="rect">
            <a:avLst/>
          </a:prstGeom>
          <a:noFill/>
          <a:ln>
            <a:noFill/>
          </a:ln>
        </p:spPr>
      </p:pic>
      <p:sp>
        <p:nvSpPr>
          <p:cNvPr id="9" name="TextBox 8">
            <a:extLst>
              <a:ext uri="{FF2B5EF4-FFF2-40B4-BE49-F238E27FC236}">
                <a16:creationId xmlns:a16="http://schemas.microsoft.com/office/drawing/2014/main" id="{E681DA89-A5EE-4ED7-B816-E80ADAE3AFFD}"/>
              </a:ext>
            </a:extLst>
          </p:cNvPr>
          <p:cNvSpPr txBox="1"/>
          <p:nvPr/>
        </p:nvSpPr>
        <p:spPr>
          <a:xfrm>
            <a:off x="1629916" y="5669558"/>
            <a:ext cx="9722296" cy="671915"/>
          </a:xfrm>
          <a:prstGeom prst="rect">
            <a:avLst/>
          </a:prstGeom>
          <a:noFill/>
        </p:spPr>
        <p:txBody>
          <a:bodyPr wrap="square">
            <a:spAutoFit/>
          </a:bodyPr>
          <a:lstStyle/>
          <a:p>
            <a:pPr marL="342900" lvl="0" indent="-342900">
              <a:lnSpc>
                <a:spcPct val="107000"/>
              </a:lnSpc>
              <a:spcAft>
                <a:spcPts val="800"/>
              </a:spcAft>
              <a:buFont typeface="Wingdings" panose="05000000000000000000" pitchFamily="2" charset="2"/>
              <a:buChar char=""/>
            </a:pPr>
            <a:r>
              <a:rPr lang="en-IN" sz="1800" b="1" dirty="0">
                <a:effectLst/>
                <a:latin typeface="Calibri" panose="020F0502020204030204" pitchFamily="34" charset="0"/>
                <a:ea typeface="Calibri" panose="020F0502020204030204" pitchFamily="34" charset="0"/>
                <a:cs typeface="Calibri" panose="020F0502020204030204" pitchFamily="34" charset="0"/>
              </a:rPr>
              <a:t>I have predicted the SalePrice for test dataset using saved model of train dataset, and the predictions look good. I have also saved my predictions for further analysis.</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833155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5AFB10-4610-4E90-B036-2E46D20B25E5}"/>
              </a:ext>
            </a:extLst>
          </p:cNvPr>
          <p:cNvSpPr>
            <a:spLocks noGrp="1"/>
          </p:cNvSpPr>
          <p:nvPr>
            <p:ph type="title"/>
          </p:nvPr>
        </p:nvSpPr>
        <p:spPr>
          <a:xfrm>
            <a:off x="1522413" y="381000"/>
            <a:ext cx="9829799" cy="1319808"/>
          </a:xfrm>
        </p:spPr>
        <p:txBody>
          <a:bodyPr/>
          <a:lstStyle/>
          <a:p>
            <a:r>
              <a:rPr lang="en-IN" dirty="0"/>
              <a:t>Conclusion:</a:t>
            </a:r>
          </a:p>
        </p:txBody>
      </p:sp>
      <p:sp>
        <p:nvSpPr>
          <p:cNvPr id="3" name="Content Placeholder 2">
            <a:extLst>
              <a:ext uri="{FF2B5EF4-FFF2-40B4-BE49-F238E27FC236}">
                <a16:creationId xmlns:a16="http://schemas.microsoft.com/office/drawing/2014/main" id="{BEF0F46B-4525-402B-8B70-52F18F4FC22F}"/>
              </a:ext>
            </a:extLst>
          </p:cNvPr>
          <p:cNvSpPr>
            <a:spLocks noGrp="1"/>
          </p:cNvSpPr>
          <p:nvPr>
            <p:ph idx="1"/>
          </p:nvPr>
        </p:nvSpPr>
        <p:spPr>
          <a:xfrm>
            <a:off x="1522413" y="1700808"/>
            <a:ext cx="9829799" cy="4968552"/>
          </a:xfrm>
        </p:spPr>
        <p:txBody>
          <a:bodyPr>
            <a:normAutofit lnSpcReduction="10000"/>
          </a:bodyPr>
          <a:lstStyle/>
          <a:p>
            <a:pPr>
              <a:spcBef>
                <a:spcPts val="300"/>
              </a:spcBef>
              <a:spcAft>
                <a:spcPts val="300"/>
              </a:spcAft>
              <a:buFont typeface="Wingdings" panose="05000000000000000000" pitchFamily="2" charset="2"/>
              <a:buChar char="ü"/>
            </a:pPr>
            <a:r>
              <a:rPr lang="en-IN" sz="1800" dirty="0">
                <a:effectLst/>
                <a:latin typeface="Century" panose="02040604050505020304" pitchFamily="18" charset="0"/>
                <a:ea typeface="Calibri" panose="020F0502020204030204" pitchFamily="34" charset="0"/>
                <a:cs typeface="Times New Roman" panose="02020603050405020304" pitchFamily="18" charset="0"/>
              </a:rPr>
              <a:t>In this project report, we have used machine learning algorithms to predict the house prices.</a:t>
            </a:r>
          </a:p>
          <a:p>
            <a:pPr>
              <a:spcBef>
                <a:spcPts val="300"/>
              </a:spcBef>
              <a:spcAft>
                <a:spcPts val="300"/>
              </a:spcAft>
              <a:buFont typeface="Wingdings" panose="05000000000000000000" pitchFamily="2" charset="2"/>
              <a:buChar char="ü"/>
            </a:pPr>
            <a:r>
              <a:rPr lang="en-IN" sz="1800" dirty="0">
                <a:effectLst/>
                <a:latin typeface="Century" panose="02040604050505020304" pitchFamily="18" charset="0"/>
                <a:ea typeface="Calibri" panose="020F0502020204030204" pitchFamily="34" charset="0"/>
                <a:cs typeface="Times New Roman" panose="02020603050405020304" pitchFamily="18" charset="0"/>
              </a:rPr>
              <a:t> We have mentioned the step by step procedure to </a:t>
            </a:r>
            <a:r>
              <a:rPr lang="en-IN" sz="1800" dirty="0" err="1">
                <a:effectLst/>
                <a:latin typeface="Century" panose="02040604050505020304" pitchFamily="18" charset="0"/>
                <a:ea typeface="Calibri" panose="020F0502020204030204" pitchFamily="34" charset="0"/>
                <a:cs typeface="Times New Roman" panose="02020603050405020304" pitchFamily="18" charset="0"/>
              </a:rPr>
              <a:t>analyze</a:t>
            </a:r>
            <a:r>
              <a:rPr lang="en-IN" sz="1800" dirty="0">
                <a:effectLst/>
                <a:latin typeface="Century" panose="02040604050505020304" pitchFamily="18" charset="0"/>
                <a:ea typeface="Calibri" panose="020F0502020204030204" pitchFamily="34" charset="0"/>
                <a:cs typeface="Times New Roman" panose="02020603050405020304" pitchFamily="18" charset="0"/>
              </a:rPr>
              <a:t> the dataset and finding the correlation between the </a:t>
            </a:r>
            <a:r>
              <a:rPr lang="en-IN" sz="1800" dirty="0" err="1">
                <a:effectLst/>
                <a:latin typeface="Century" panose="02040604050505020304" pitchFamily="18" charset="0"/>
                <a:ea typeface="Calibri" panose="020F0502020204030204" pitchFamily="34" charset="0"/>
                <a:cs typeface="Times New Roman" panose="02020603050405020304" pitchFamily="18" charset="0"/>
              </a:rPr>
              <a:t>featuers</a:t>
            </a:r>
            <a:r>
              <a:rPr lang="en-IN" sz="1800" dirty="0">
                <a:effectLst/>
                <a:latin typeface="Century" panose="02040604050505020304" pitchFamily="18" charset="0"/>
                <a:ea typeface="Calibri" panose="020F0502020204030204" pitchFamily="34" charset="0"/>
                <a:cs typeface="Times New Roman" panose="02020603050405020304" pitchFamily="18" charset="0"/>
              </a:rPr>
              <a:t>. Thus we can select the features which are not correlated to each other and are independent in nature. </a:t>
            </a:r>
          </a:p>
          <a:p>
            <a:pPr>
              <a:spcBef>
                <a:spcPts val="300"/>
              </a:spcBef>
              <a:spcAft>
                <a:spcPts val="300"/>
              </a:spcAft>
              <a:buFont typeface="Wingdings" panose="05000000000000000000" pitchFamily="2" charset="2"/>
              <a:buChar char="ü"/>
            </a:pPr>
            <a:r>
              <a:rPr lang="en-IN" sz="1800" dirty="0">
                <a:effectLst/>
                <a:latin typeface="Century" panose="02040604050505020304" pitchFamily="18" charset="0"/>
                <a:ea typeface="Calibri" panose="020F0502020204030204" pitchFamily="34" charset="0"/>
                <a:cs typeface="Times New Roman" panose="02020603050405020304" pitchFamily="18" charset="0"/>
              </a:rPr>
              <a:t>Those feature sets were then given as an input to five algorithms and a csv file was generated consisting of predicted house prices. </a:t>
            </a:r>
          </a:p>
          <a:p>
            <a:pPr>
              <a:spcBef>
                <a:spcPts val="300"/>
              </a:spcBef>
              <a:spcAft>
                <a:spcPts val="300"/>
              </a:spcAft>
              <a:buFont typeface="Wingdings" panose="05000000000000000000" pitchFamily="2" charset="2"/>
              <a:buChar char="ü"/>
            </a:pPr>
            <a:r>
              <a:rPr lang="en-IN" sz="1800" dirty="0">
                <a:effectLst/>
                <a:latin typeface="Century" panose="02040604050505020304" pitchFamily="18" charset="0"/>
                <a:ea typeface="Calibri" panose="020F0502020204030204" pitchFamily="34" charset="0"/>
                <a:cs typeface="Times New Roman" panose="02020603050405020304" pitchFamily="18" charset="0"/>
              </a:rPr>
              <a:t>Hence we calculated the performance of each model using different performance metrics and compared them based on these metrics. Then we have also saved the dataframe of predicted prices of test dataset.</a:t>
            </a:r>
          </a:p>
          <a:p>
            <a:pPr>
              <a:spcBef>
                <a:spcPts val="300"/>
              </a:spcBef>
              <a:spcAft>
                <a:spcPts val="300"/>
              </a:spcAft>
              <a:buFont typeface="Wingdings" panose="05000000000000000000" pitchFamily="2" charset="2"/>
              <a:buChar char="ü"/>
            </a:pPr>
            <a:r>
              <a:rPr lang="en-IN" sz="1800" dirty="0">
                <a:solidFill>
                  <a:srgbClr val="333333"/>
                </a:solidFill>
                <a:effectLst/>
                <a:latin typeface="Century" panose="02040604050505020304" pitchFamily="18" charset="0"/>
                <a:ea typeface="Calibri" panose="020F0502020204030204" pitchFamily="34" charset="0"/>
                <a:cs typeface="Calibri" panose="020F0502020204030204" pitchFamily="34" charset="0"/>
              </a:rPr>
              <a:t>To conclude, the application of machine learning in property research is still at an early stage. We hope this study has moved a small step ahead in providing some methodological and empirical contributions to property appraisal, and presenting an alternative approach to the valuation of housing prices. </a:t>
            </a:r>
          </a:p>
          <a:p>
            <a:pPr>
              <a:spcBef>
                <a:spcPts val="300"/>
              </a:spcBef>
              <a:spcAft>
                <a:spcPts val="300"/>
              </a:spcAft>
              <a:buFont typeface="Wingdings" panose="05000000000000000000" pitchFamily="2" charset="2"/>
              <a:buChar char="ü"/>
            </a:pPr>
            <a:r>
              <a:rPr lang="en-IN" sz="1800" dirty="0">
                <a:solidFill>
                  <a:srgbClr val="333333"/>
                </a:solidFill>
                <a:effectLst/>
                <a:latin typeface="Century" panose="02040604050505020304" pitchFamily="18" charset="0"/>
                <a:ea typeface="Calibri" panose="020F0502020204030204" pitchFamily="34" charset="0"/>
                <a:cs typeface="Calibri" panose="020F0502020204030204" pitchFamily="34" charset="0"/>
              </a:rPr>
              <a:t>Future direction of research may consider incorporating additional property transaction data from a larger geographical location with more features, or analysing other property types beyond housing development.</a:t>
            </a:r>
            <a:endParaRPr lang="en-IN" sz="1800" dirty="0">
              <a:effectLst/>
              <a:latin typeface="Century" panose="02040604050505020304" pitchFamily="18" charset="0"/>
              <a:ea typeface="Calibri" panose="020F0502020204030204" pitchFamily="34" charset="0"/>
              <a:cs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28106522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Content Placeholder 18">
            <a:extLst>
              <a:ext uri="{FF2B5EF4-FFF2-40B4-BE49-F238E27FC236}">
                <a16:creationId xmlns:a16="http://schemas.microsoft.com/office/drawing/2014/main" id="{834050DB-14F7-4211-BAC1-DC7125BEBCD4}"/>
              </a:ext>
            </a:extLst>
          </p:cNvPr>
          <p:cNvSpPr>
            <a:spLocks noGrp="1"/>
          </p:cNvSpPr>
          <p:nvPr>
            <p:ph idx="1"/>
          </p:nvPr>
        </p:nvSpPr>
        <p:spPr/>
        <p:txBody>
          <a:bodyPr/>
          <a:lstStyle/>
          <a:p>
            <a:endParaRPr lang="en-IN"/>
          </a:p>
        </p:txBody>
      </p:sp>
      <p:pic>
        <p:nvPicPr>
          <p:cNvPr id="20" name="Content Placeholder 16">
            <a:extLst>
              <a:ext uri="{FF2B5EF4-FFF2-40B4-BE49-F238E27FC236}">
                <a16:creationId xmlns:a16="http://schemas.microsoft.com/office/drawing/2014/main" id="{32D8E361-45C9-4F3D-9600-2D52A2C3F433}"/>
              </a:ext>
            </a:extLst>
          </p:cNvPr>
          <p:cNvPicPr>
            <a:picLocks noChangeAspect="1"/>
          </p:cNvPicPr>
          <p:nvPr/>
        </p:nvPicPr>
        <p:blipFill rotWithShape="1">
          <a:blip r:embed="rId2">
            <a:extLst>
              <a:ext uri="{28A0092B-C50C-407E-A947-70E740481C1C}">
                <a14:useLocalDpi xmlns:a14="http://schemas.microsoft.com/office/drawing/2010/main" val="0"/>
              </a:ext>
            </a:extLst>
          </a:blip>
          <a:srcRect b="11267"/>
          <a:stretch/>
        </p:blipFill>
        <p:spPr>
          <a:xfrm>
            <a:off x="1053851" y="0"/>
            <a:ext cx="11134973" cy="6858000"/>
          </a:xfrm>
          <a:prstGeom prst="rect">
            <a:avLst/>
          </a:prstGeom>
        </p:spPr>
      </p:pic>
    </p:spTree>
    <p:extLst>
      <p:ext uri="{BB962C8B-B14F-4D97-AF65-F5344CB8AC3E}">
        <p14:creationId xmlns:p14="http://schemas.microsoft.com/office/powerpoint/2010/main" val="636227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996A01-906C-4F39-89D2-6A73C0000004}"/>
              </a:ext>
            </a:extLst>
          </p:cNvPr>
          <p:cNvSpPr>
            <a:spLocks noGrp="1"/>
          </p:cNvSpPr>
          <p:nvPr>
            <p:ph type="title"/>
          </p:nvPr>
        </p:nvSpPr>
        <p:spPr/>
        <p:txBody>
          <a:bodyPr/>
          <a:lstStyle/>
          <a:p>
            <a:r>
              <a:rPr lang="en-IN" dirty="0"/>
              <a:t>Problem Statement:</a:t>
            </a:r>
          </a:p>
        </p:txBody>
      </p:sp>
      <p:sp>
        <p:nvSpPr>
          <p:cNvPr id="3" name="Content Placeholder 2">
            <a:extLst>
              <a:ext uri="{FF2B5EF4-FFF2-40B4-BE49-F238E27FC236}">
                <a16:creationId xmlns:a16="http://schemas.microsoft.com/office/drawing/2014/main" id="{E09D721E-6BEE-479A-9984-32A1EC00F53D}"/>
              </a:ext>
            </a:extLst>
          </p:cNvPr>
          <p:cNvSpPr>
            <a:spLocks noGrp="1"/>
          </p:cNvSpPr>
          <p:nvPr>
            <p:ph idx="1"/>
          </p:nvPr>
        </p:nvSpPr>
        <p:spPr/>
        <p:txBody>
          <a:bodyPr>
            <a:normAutofit/>
          </a:bodyPr>
          <a:lstStyle/>
          <a:p>
            <a:pPr marL="0" indent="0">
              <a:buNone/>
            </a:pPr>
            <a:r>
              <a:rPr lang="en-IN" dirty="0"/>
              <a:t> </a:t>
            </a:r>
            <a:r>
              <a:rPr lang="en-US" sz="2000" dirty="0">
                <a:latin typeface="Century" panose="02040604050505020304" pitchFamily="18" charset="0"/>
              </a:rPr>
              <a:t>A US-based housing company named Surprise Housing has decided to enter the Australian market. The company uses data analytics to purchase houses at a price below their actual values and flip them at a higher price. For the same purpose, the company has collected a data set from the sale of houses in Australia. The data is provided in the CSV file below. </a:t>
            </a:r>
          </a:p>
          <a:p>
            <a:pPr marL="0" indent="0">
              <a:buNone/>
            </a:pPr>
            <a:r>
              <a:rPr lang="en-US" sz="2000" dirty="0">
                <a:latin typeface="Century" panose="02040604050505020304" pitchFamily="18" charset="0"/>
              </a:rPr>
              <a:t>The company is looking at prospective properties to buy houses to enter the market. You are required to build a model using Machine Learning in order to predict the actual value of the prospective properties and decide whether to invest in them or not. For this company wants to know: </a:t>
            </a:r>
          </a:p>
          <a:p>
            <a:pPr marL="0" indent="0">
              <a:buNone/>
            </a:pPr>
            <a:r>
              <a:rPr lang="en-US" sz="2000" dirty="0">
                <a:latin typeface="Century" panose="02040604050505020304" pitchFamily="18" charset="0"/>
              </a:rPr>
              <a:t>• Which variables are important to predict the price of variable? </a:t>
            </a:r>
          </a:p>
          <a:p>
            <a:pPr marL="0" indent="0">
              <a:buNone/>
            </a:pPr>
            <a:r>
              <a:rPr lang="en-US" sz="2000" dirty="0">
                <a:latin typeface="Century" panose="02040604050505020304" pitchFamily="18" charset="0"/>
              </a:rPr>
              <a:t>• How do these variables describe the price of the house?</a:t>
            </a:r>
            <a:endParaRPr lang="en-IN" sz="2000" dirty="0">
              <a:latin typeface="Century" panose="02040604050505020304" pitchFamily="18" charset="0"/>
            </a:endParaRPr>
          </a:p>
        </p:txBody>
      </p:sp>
    </p:spTree>
    <p:extLst>
      <p:ext uri="{BB962C8B-B14F-4D97-AF65-F5344CB8AC3E}">
        <p14:creationId xmlns:p14="http://schemas.microsoft.com/office/powerpoint/2010/main" val="1332794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FEE7FC-150C-494B-AD00-461839A281EE}"/>
              </a:ext>
            </a:extLst>
          </p:cNvPr>
          <p:cNvSpPr>
            <a:spLocks noGrp="1"/>
          </p:cNvSpPr>
          <p:nvPr>
            <p:ph type="title"/>
          </p:nvPr>
        </p:nvSpPr>
        <p:spPr/>
        <p:txBody>
          <a:bodyPr/>
          <a:lstStyle/>
          <a:p>
            <a:r>
              <a:rPr lang="en-IN" dirty="0"/>
              <a:t>Problem Understanding:</a:t>
            </a:r>
          </a:p>
        </p:txBody>
      </p:sp>
      <p:sp>
        <p:nvSpPr>
          <p:cNvPr id="3" name="Content Placeholder 2">
            <a:extLst>
              <a:ext uri="{FF2B5EF4-FFF2-40B4-BE49-F238E27FC236}">
                <a16:creationId xmlns:a16="http://schemas.microsoft.com/office/drawing/2014/main" id="{0A8206DD-0782-4390-A86F-20EA444B06AC}"/>
              </a:ext>
            </a:extLst>
          </p:cNvPr>
          <p:cNvSpPr>
            <a:spLocks noGrp="1"/>
          </p:cNvSpPr>
          <p:nvPr>
            <p:ph idx="1"/>
          </p:nvPr>
        </p:nvSpPr>
        <p:spPr/>
        <p:txBody>
          <a:bodyPr>
            <a:normAutofit fontScale="92500" lnSpcReduction="10000"/>
          </a:bodyPr>
          <a:lstStyle/>
          <a:p>
            <a:pPr>
              <a:lnSpc>
                <a:spcPct val="107000"/>
              </a:lnSpc>
              <a:spcAft>
                <a:spcPts val="800"/>
              </a:spcAft>
              <a:buFont typeface="Wingdings" panose="05000000000000000000" pitchFamily="2" charset="2"/>
              <a:buChar char="ü"/>
            </a:pPr>
            <a:r>
              <a:rPr lang="en-IN" dirty="0"/>
              <a:t> </a:t>
            </a:r>
            <a:r>
              <a:rPr lang="en-IN" sz="2200" dirty="0">
                <a:solidFill>
                  <a:srgbClr val="202124"/>
                </a:solidFill>
                <a:effectLst/>
                <a:latin typeface="Century" panose="02040604050505020304" pitchFamily="18" charset="0"/>
                <a:ea typeface="Calibri" panose="020F0502020204030204" pitchFamily="34" charset="0"/>
                <a:cs typeface="Calibri" panose="020F0502020204030204" pitchFamily="34" charset="0"/>
              </a:rPr>
              <a:t>House price prediction can help the developer determine the selling price of a house and can help the customer to arrange the right time to purchase a house. House Price prediction, is important to drive Real Estate efficiency. As earlier, House prices were determined by calculating the acquiring and selling price in a locality. Therefore, the House Price prediction model is very essential in filling the information gap and improve Real Estate efficiency.</a:t>
            </a:r>
            <a:r>
              <a:rPr lang="en-IN" sz="2200" dirty="0">
                <a:solidFill>
                  <a:srgbClr val="202124"/>
                </a:solidFill>
                <a:effectLst/>
                <a:latin typeface="Century" panose="02040604050505020304" pitchFamily="18" charset="0"/>
                <a:ea typeface="Calibri" panose="020F0502020204030204" pitchFamily="34" charset="0"/>
                <a:cs typeface="Times New Roman" panose="02020603050405020304" pitchFamily="18" charset="0"/>
              </a:rPr>
              <a:t> </a:t>
            </a:r>
            <a:r>
              <a:rPr lang="en-IN" sz="2200" dirty="0">
                <a:solidFill>
                  <a:srgbClr val="202124"/>
                </a:solidFill>
                <a:effectLst/>
                <a:latin typeface="Century" panose="02040604050505020304" pitchFamily="18" charset="0"/>
                <a:ea typeface="Calibri" panose="020F0502020204030204" pitchFamily="34" charset="0"/>
                <a:cs typeface="Calibri" panose="020F0502020204030204" pitchFamily="34" charset="0"/>
              </a:rPr>
              <a:t>The aim is to predict the efficient house pricing for real estate customers with respect to their budgets and priorities. By analysing previous market trends and price ranges, and also upcoming developments future prices will be predicted. ... cost of property depending on number of attributes </a:t>
            </a:r>
            <a:r>
              <a:rPr lang="en-IN" sz="2200" dirty="0" err="1">
                <a:solidFill>
                  <a:srgbClr val="202124"/>
                </a:solidFill>
                <a:effectLst/>
                <a:latin typeface="Century" panose="02040604050505020304" pitchFamily="18" charset="0"/>
                <a:ea typeface="Calibri" panose="020F0502020204030204" pitchFamily="34" charset="0"/>
                <a:cs typeface="Calibri" panose="020F0502020204030204" pitchFamily="34" charset="0"/>
              </a:rPr>
              <a:t>considered.</a:t>
            </a:r>
            <a:r>
              <a:rPr lang="en-IN" sz="2200" dirty="0" err="1">
                <a:solidFill>
                  <a:srgbClr val="111111"/>
                </a:solidFill>
                <a:effectLst/>
                <a:latin typeface="Century" panose="02040604050505020304" pitchFamily="18" charset="0"/>
                <a:ea typeface="Calibri" panose="020F0502020204030204" pitchFamily="34" charset="0"/>
              </a:rPr>
              <a:t>Now</a:t>
            </a:r>
            <a:r>
              <a:rPr lang="en-IN" sz="2200" dirty="0">
                <a:solidFill>
                  <a:srgbClr val="111111"/>
                </a:solidFill>
                <a:effectLst/>
                <a:latin typeface="Century" panose="02040604050505020304" pitchFamily="18" charset="0"/>
                <a:ea typeface="Calibri" panose="020F0502020204030204" pitchFamily="34" charset="0"/>
              </a:rPr>
              <a:t> as a data scientist our work is to analyse the dataset and apply our skills towards predicting house price.</a:t>
            </a:r>
            <a:endParaRPr lang="en-IN" sz="2200" dirty="0">
              <a:latin typeface="Century" panose="02040604050505020304" pitchFamily="18" charset="0"/>
            </a:endParaRPr>
          </a:p>
        </p:txBody>
      </p:sp>
    </p:spTree>
    <p:extLst>
      <p:ext uri="{BB962C8B-B14F-4D97-AF65-F5344CB8AC3E}">
        <p14:creationId xmlns:p14="http://schemas.microsoft.com/office/powerpoint/2010/main" val="24242752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616372-B5D6-450C-9D30-0ED2779B89D7}"/>
              </a:ext>
            </a:extLst>
          </p:cNvPr>
          <p:cNvSpPr>
            <a:spLocks noGrp="1"/>
          </p:cNvSpPr>
          <p:nvPr>
            <p:ph type="title"/>
          </p:nvPr>
        </p:nvSpPr>
        <p:spPr>
          <a:xfrm>
            <a:off x="1522415" y="404664"/>
            <a:ext cx="9829798" cy="1296144"/>
          </a:xfrm>
        </p:spPr>
        <p:txBody>
          <a:bodyPr/>
          <a:lstStyle/>
          <a:p>
            <a:r>
              <a:rPr lang="en-IN" dirty="0"/>
              <a:t>What is Housing Price Prediction?</a:t>
            </a:r>
          </a:p>
        </p:txBody>
      </p:sp>
      <p:sp>
        <p:nvSpPr>
          <p:cNvPr id="3" name="Content Placeholder 2">
            <a:extLst>
              <a:ext uri="{FF2B5EF4-FFF2-40B4-BE49-F238E27FC236}">
                <a16:creationId xmlns:a16="http://schemas.microsoft.com/office/drawing/2014/main" id="{ED5FB2BD-30CF-4FFB-A9EF-5F58929C1DFC}"/>
              </a:ext>
            </a:extLst>
          </p:cNvPr>
          <p:cNvSpPr>
            <a:spLocks noGrp="1"/>
          </p:cNvSpPr>
          <p:nvPr>
            <p:ph sz="half" idx="1"/>
          </p:nvPr>
        </p:nvSpPr>
        <p:spPr>
          <a:xfrm>
            <a:off x="1488168" y="1984248"/>
            <a:ext cx="5974396" cy="2740896"/>
          </a:xfrm>
        </p:spPr>
        <p:txBody>
          <a:bodyPr/>
          <a:lstStyle/>
          <a:p>
            <a:pPr>
              <a:buFont typeface="Wingdings" panose="05000000000000000000" pitchFamily="2" charset="2"/>
              <a:buChar char="ü"/>
            </a:pPr>
            <a:r>
              <a:rPr lang="en-IN" sz="2400" dirty="0"/>
              <a:t> </a:t>
            </a:r>
            <a:r>
              <a:rPr lang="en-US" sz="2000" b="0" i="0" dirty="0">
                <a:solidFill>
                  <a:srgbClr val="202124"/>
                </a:solidFill>
                <a:effectLst/>
                <a:latin typeface="Century" panose="02040604050505020304" pitchFamily="18" charset="0"/>
              </a:rPr>
              <a:t>Prediction house prices are </a:t>
            </a:r>
            <a:r>
              <a:rPr lang="en-US" sz="2000" b="1" i="0" dirty="0">
                <a:solidFill>
                  <a:srgbClr val="202124"/>
                </a:solidFill>
                <a:effectLst/>
                <a:latin typeface="Century" panose="02040604050505020304" pitchFamily="18" charset="0"/>
              </a:rPr>
              <a:t>expected to help people who plan to buy a house</a:t>
            </a:r>
            <a:r>
              <a:rPr lang="en-US" sz="2000" b="0" i="0" dirty="0">
                <a:solidFill>
                  <a:srgbClr val="202124"/>
                </a:solidFill>
                <a:effectLst/>
                <a:latin typeface="Century" panose="02040604050505020304" pitchFamily="18" charset="0"/>
              </a:rPr>
              <a:t> so they can know the price range in the future, then they can plan their finance well. In addition, house price predictions are also beneficial for property investors to know the trend of housing prices in a certain location.</a:t>
            </a:r>
            <a:endParaRPr lang="en-IN" sz="2000" dirty="0">
              <a:latin typeface="Century" panose="02040604050505020304" pitchFamily="18" charset="0"/>
            </a:endParaRPr>
          </a:p>
          <a:p>
            <a:pPr>
              <a:buFont typeface="Wingdings" panose="05000000000000000000" pitchFamily="2" charset="2"/>
              <a:buChar char="ü"/>
            </a:pPr>
            <a:endParaRPr lang="en-IN" dirty="0"/>
          </a:p>
        </p:txBody>
      </p:sp>
      <p:pic>
        <p:nvPicPr>
          <p:cNvPr id="6" name="Content Placeholder 5">
            <a:extLst>
              <a:ext uri="{FF2B5EF4-FFF2-40B4-BE49-F238E27FC236}">
                <a16:creationId xmlns:a16="http://schemas.microsoft.com/office/drawing/2014/main" id="{B1027E34-C65C-48C2-8098-5FD5AA556DAC}"/>
              </a:ext>
            </a:extLst>
          </p:cNvPr>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7678738" y="1916832"/>
            <a:ext cx="3673475" cy="2880320"/>
          </a:xfrm>
        </p:spPr>
      </p:pic>
    </p:spTree>
    <p:extLst>
      <p:ext uri="{BB962C8B-B14F-4D97-AF65-F5344CB8AC3E}">
        <p14:creationId xmlns:p14="http://schemas.microsoft.com/office/powerpoint/2010/main" val="36383880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8D798F-E19B-48AC-B134-262B990D5F66}"/>
              </a:ext>
            </a:extLst>
          </p:cNvPr>
          <p:cNvSpPr>
            <a:spLocks noGrp="1"/>
          </p:cNvSpPr>
          <p:nvPr>
            <p:ph type="title"/>
          </p:nvPr>
        </p:nvSpPr>
        <p:spPr/>
        <p:txBody>
          <a:bodyPr/>
          <a:lstStyle/>
          <a:p>
            <a:r>
              <a:rPr lang="en-IN" dirty="0"/>
              <a:t>Importance of Housing Price Prediction.</a:t>
            </a:r>
          </a:p>
        </p:txBody>
      </p:sp>
      <p:sp>
        <p:nvSpPr>
          <p:cNvPr id="3" name="Content Placeholder 2">
            <a:extLst>
              <a:ext uri="{FF2B5EF4-FFF2-40B4-BE49-F238E27FC236}">
                <a16:creationId xmlns:a16="http://schemas.microsoft.com/office/drawing/2014/main" id="{C22A4B34-FEA9-4437-9DD0-30A876103DF4}"/>
              </a:ext>
            </a:extLst>
          </p:cNvPr>
          <p:cNvSpPr>
            <a:spLocks noGrp="1"/>
          </p:cNvSpPr>
          <p:nvPr>
            <p:ph sz="half" idx="1"/>
          </p:nvPr>
        </p:nvSpPr>
        <p:spPr>
          <a:xfrm>
            <a:off x="1488168" y="1984248"/>
            <a:ext cx="6262428" cy="4187952"/>
          </a:xfrm>
        </p:spPr>
        <p:txBody>
          <a:bodyPr>
            <a:normAutofit/>
          </a:bodyPr>
          <a:lstStyle/>
          <a:p>
            <a:pPr>
              <a:buFont typeface="Wingdings" panose="05000000000000000000" pitchFamily="2" charset="2"/>
              <a:buChar char="ü"/>
            </a:pPr>
            <a:r>
              <a:rPr lang="en-IN" sz="2200" dirty="0">
                <a:latin typeface="Century" panose="02040604050505020304" pitchFamily="18" charset="0"/>
              </a:rPr>
              <a:t> </a:t>
            </a:r>
            <a:r>
              <a:rPr lang="en-US" sz="2000" b="0" i="0" dirty="0">
                <a:solidFill>
                  <a:srgbClr val="202124"/>
                </a:solidFill>
                <a:effectLst/>
                <a:latin typeface="Century" panose="02040604050505020304" pitchFamily="18" charset="0"/>
              </a:rPr>
              <a:t>House Price prediction, is important </a:t>
            </a:r>
            <a:r>
              <a:rPr lang="en-US" sz="2000" b="1" i="0" dirty="0">
                <a:solidFill>
                  <a:srgbClr val="202124"/>
                </a:solidFill>
                <a:effectLst/>
                <a:latin typeface="Century" panose="02040604050505020304" pitchFamily="18" charset="0"/>
              </a:rPr>
              <a:t>to drive Real Estate efficiency</a:t>
            </a:r>
            <a:r>
              <a:rPr lang="en-US" sz="2000" b="0" i="0" dirty="0">
                <a:solidFill>
                  <a:srgbClr val="202124"/>
                </a:solidFill>
                <a:effectLst/>
                <a:latin typeface="Century" panose="02040604050505020304" pitchFamily="18" charset="0"/>
              </a:rPr>
              <a:t>. As earlier, House prices were determined by calculating the acquiring and selling price in a locality. Therefore, the House Price prediction model is very essential in filling the information gap and improve Real Estate efficiency.</a:t>
            </a:r>
            <a:endParaRPr lang="en-IN" sz="2000" dirty="0">
              <a:latin typeface="Century" panose="02040604050505020304" pitchFamily="18" charset="0"/>
            </a:endParaRPr>
          </a:p>
        </p:txBody>
      </p:sp>
      <p:pic>
        <p:nvPicPr>
          <p:cNvPr id="6" name="Content Placeholder 5">
            <a:extLst>
              <a:ext uri="{FF2B5EF4-FFF2-40B4-BE49-F238E27FC236}">
                <a16:creationId xmlns:a16="http://schemas.microsoft.com/office/drawing/2014/main" id="{260BB245-DAAA-4F23-8800-A15D527703CB}"/>
              </a:ext>
            </a:extLst>
          </p:cNvPr>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7894612" y="2060848"/>
            <a:ext cx="3386138" cy="2257425"/>
          </a:xfrm>
        </p:spPr>
      </p:pic>
    </p:spTree>
    <p:extLst>
      <p:ext uri="{BB962C8B-B14F-4D97-AF65-F5344CB8AC3E}">
        <p14:creationId xmlns:p14="http://schemas.microsoft.com/office/powerpoint/2010/main" val="35635984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B40425-56F5-4ED4-BC84-D0D948728B53}"/>
              </a:ext>
            </a:extLst>
          </p:cNvPr>
          <p:cNvSpPr>
            <a:spLocks noGrp="1"/>
          </p:cNvSpPr>
          <p:nvPr>
            <p:ph type="title"/>
          </p:nvPr>
        </p:nvSpPr>
        <p:spPr/>
        <p:txBody>
          <a:bodyPr/>
          <a:lstStyle/>
          <a:p>
            <a:r>
              <a:rPr lang="en-IN" dirty="0"/>
              <a:t>Exploratory Data Analysis:</a:t>
            </a:r>
          </a:p>
        </p:txBody>
      </p:sp>
      <p:sp>
        <p:nvSpPr>
          <p:cNvPr id="3" name="Content Placeholder 2">
            <a:extLst>
              <a:ext uri="{FF2B5EF4-FFF2-40B4-BE49-F238E27FC236}">
                <a16:creationId xmlns:a16="http://schemas.microsoft.com/office/drawing/2014/main" id="{F0E5FD44-C34C-44B0-9780-EB76B2438FED}"/>
              </a:ext>
            </a:extLst>
          </p:cNvPr>
          <p:cNvSpPr>
            <a:spLocks noGrp="1"/>
          </p:cNvSpPr>
          <p:nvPr>
            <p:ph idx="1"/>
          </p:nvPr>
        </p:nvSpPr>
        <p:spPr/>
        <p:txBody>
          <a:bodyPr>
            <a:normAutofit lnSpcReduction="10000"/>
          </a:bodyPr>
          <a:lstStyle/>
          <a:p>
            <a:pPr marL="342900" lvl="0" indent="-342900">
              <a:lnSpc>
                <a:spcPct val="107000"/>
              </a:lnSpc>
              <a:buFont typeface="Wingdings" panose="05000000000000000000" pitchFamily="2" charset="2"/>
              <a:buChar char=""/>
            </a:pPr>
            <a:r>
              <a:rPr lang="en-IN" sz="2200" dirty="0">
                <a:latin typeface="Century" panose="02040604050505020304" pitchFamily="18" charset="0"/>
                <a:cs typeface="Calibri" panose="020F0502020204030204" pitchFamily="34" charset="0"/>
              </a:rPr>
              <a:t> </a:t>
            </a:r>
            <a:r>
              <a:rPr lang="en-IN" sz="2200" dirty="0">
                <a:effectLst/>
                <a:latin typeface="Century" panose="02040604050505020304" pitchFamily="18" charset="0"/>
                <a:ea typeface="Calibri" panose="020F0502020204030204" pitchFamily="34" charset="0"/>
                <a:cs typeface="Times New Roman" panose="02020603050405020304" pitchFamily="18" charset="0"/>
              </a:rPr>
              <a:t>As a first step I have imported required libraries and I have imported both the datasets which were in csv format. </a:t>
            </a:r>
          </a:p>
          <a:p>
            <a:pPr marL="342900" lvl="0" indent="-342900">
              <a:lnSpc>
                <a:spcPct val="107000"/>
              </a:lnSpc>
              <a:buFont typeface="Wingdings" panose="05000000000000000000" pitchFamily="2" charset="2"/>
              <a:buChar char=""/>
            </a:pPr>
            <a:r>
              <a:rPr lang="en-IN" sz="2200" dirty="0">
                <a:effectLst/>
                <a:latin typeface="Century" panose="02040604050505020304" pitchFamily="18" charset="0"/>
                <a:ea typeface="Calibri" panose="020F0502020204030204" pitchFamily="34" charset="0"/>
                <a:cs typeface="Times New Roman" panose="02020603050405020304" pitchFamily="18" charset="0"/>
              </a:rPr>
              <a:t>Then I did all th</a:t>
            </a:r>
            <a:r>
              <a:rPr lang="en-IN" sz="2200" dirty="0">
                <a:effectLst/>
                <a:latin typeface="Century" panose="02040604050505020304" pitchFamily="18" charset="0"/>
                <a:ea typeface="Calibri" panose="020F0502020204030204" pitchFamily="34" charset="0"/>
                <a:cs typeface="Calibri" panose="020F0502020204030204" pitchFamily="34" charset="0"/>
              </a:rPr>
              <a:t>e  statistical analysis like checking shape, </a:t>
            </a:r>
            <a:r>
              <a:rPr lang="en-IN" sz="2200" dirty="0" err="1">
                <a:effectLst/>
                <a:latin typeface="Century" panose="02040604050505020304" pitchFamily="18" charset="0"/>
                <a:ea typeface="Calibri" panose="020F0502020204030204" pitchFamily="34" charset="0"/>
                <a:cs typeface="Calibri" panose="020F0502020204030204" pitchFamily="34" charset="0"/>
              </a:rPr>
              <a:t>nunique</a:t>
            </a:r>
            <a:r>
              <a:rPr lang="en-IN" sz="2200" dirty="0">
                <a:effectLst/>
                <a:latin typeface="Century" panose="02040604050505020304" pitchFamily="18" charset="0"/>
                <a:ea typeface="Calibri" panose="020F0502020204030204" pitchFamily="34" charset="0"/>
                <a:cs typeface="Calibri" panose="020F0502020204030204" pitchFamily="34" charset="0"/>
              </a:rPr>
              <a:t>, value counts, info etc….. </a:t>
            </a:r>
            <a:endParaRPr lang="en-IN" sz="2200" dirty="0">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buFont typeface="Wingdings" panose="05000000000000000000" pitchFamily="2" charset="2"/>
              <a:buChar char=""/>
            </a:pPr>
            <a:r>
              <a:rPr lang="en-IN" sz="2200" dirty="0">
                <a:effectLst/>
                <a:latin typeface="Century" panose="02040604050505020304" pitchFamily="18" charset="0"/>
                <a:ea typeface="Calibri" panose="020F0502020204030204" pitchFamily="34" charset="0"/>
                <a:cs typeface="Calibri" panose="020F0502020204030204" pitchFamily="34" charset="0"/>
              </a:rPr>
              <a:t>While checking the info of the datasets I found some columns with more than 80% null values, so these columns will create skewness in datasets so I decided to drop those columns.</a:t>
            </a:r>
            <a:endParaRPr lang="en-IN" sz="2200" dirty="0">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buFont typeface="Wingdings" panose="05000000000000000000" pitchFamily="2" charset="2"/>
              <a:buChar char=""/>
            </a:pPr>
            <a:r>
              <a:rPr lang="en-IN" sz="2200" dirty="0">
                <a:effectLst/>
                <a:latin typeface="Century" panose="02040604050505020304" pitchFamily="18" charset="0"/>
                <a:ea typeface="Calibri" panose="020F0502020204030204" pitchFamily="34" charset="0"/>
                <a:cs typeface="Calibri" panose="020F0502020204030204" pitchFamily="34" charset="0"/>
              </a:rPr>
              <a:t>Then while looking into the value counts I found some columns with more than 85% zero values this also creates skewness in the model and there are chances of getting model bias so I have dropped those columns with more than 85% zero values.</a:t>
            </a:r>
            <a:endParaRPr lang="en-IN" sz="2200" dirty="0">
              <a:effectLst/>
              <a:latin typeface="Century" panose="020406040505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5756894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5BD00B-929E-48B8-A7F7-6FBFDC8E658E}"/>
              </a:ext>
            </a:extLst>
          </p:cNvPr>
          <p:cNvSpPr>
            <a:spLocks noGrp="1"/>
          </p:cNvSpPr>
          <p:nvPr>
            <p:ph type="title"/>
          </p:nvPr>
        </p:nvSpPr>
        <p:spPr/>
        <p:txBody>
          <a:bodyPr/>
          <a:lstStyle/>
          <a:p>
            <a:r>
              <a:rPr lang="en-IN" dirty="0"/>
              <a:t>Exploratory Data Analysis:</a:t>
            </a:r>
          </a:p>
        </p:txBody>
      </p:sp>
      <p:sp>
        <p:nvSpPr>
          <p:cNvPr id="3" name="Content Placeholder 2">
            <a:extLst>
              <a:ext uri="{FF2B5EF4-FFF2-40B4-BE49-F238E27FC236}">
                <a16:creationId xmlns:a16="http://schemas.microsoft.com/office/drawing/2014/main" id="{15C722DB-5F13-46B9-81C1-622D0FF7B1FD}"/>
              </a:ext>
            </a:extLst>
          </p:cNvPr>
          <p:cNvSpPr>
            <a:spLocks noGrp="1"/>
          </p:cNvSpPr>
          <p:nvPr>
            <p:ph idx="1"/>
          </p:nvPr>
        </p:nvSpPr>
        <p:spPr/>
        <p:txBody>
          <a:bodyPr>
            <a:normAutofit fontScale="32500" lnSpcReduction="20000"/>
          </a:bodyPr>
          <a:lstStyle/>
          <a:p>
            <a:pPr marL="342900" lvl="0" indent="-342900">
              <a:lnSpc>
                <a:spcPct val="107000"/>
              </a:lnSpc>
              <a:buFont typeface="Wingdings" panose="05000000000000000000" pitchFamily="2" charset="2"/>
              <a:buChar char=""/>
            </a:pPr>
            <a:r>
              <a:rPr lang="en-IN" sz="4600" dirty="0">
                <a:latin typeface="Century" panose="02040604050505020304" pitchFamily="18" charset="0"/>
              </a:rPr>
              <a:t> </a:t>
            </a:r>
            <a:r>
              <a:rPr lang="en-IN" sz="6000" dirty="0">
                <a:effectLst/>
                <a:latin typeface="Century" panose="02040604050505020304" pitchFamily="18" charset="0"/>
                <a:ea typeface="Calibri" panose="020F0502020204030204" pitchFamily="34" charset="0"/>
                <a:cs typeface="Calibri" panose="020F0502020204030204" pitchFamily="34" charset="0"/>
              </a:rPr>
              <a:t>While checking for null values I found null values in most of the columns and I have used imputation method to replace those null values (mode for categorical column and mean for numerical columns).</a:t>
            </a:r>
            <a:endParaRPr lang="en-IN" sz="6000" dirty="0">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buFont typeface="Wingdings" panose="05000000000000000000" pitchFamily="2" charset="2"/>
              <a:buChar char=""/>
            </a:pPr>
            <a:r>
              <a:rPr lang="en-IN" sz="6000" dirty="0">
                <a:effectLst/>
                <a:latin typeface="Century" panose="02040604050505020304" pitchFamily="18" charset="0"/>
                <a:ea typeface="Calibri" panose="020F0502020204030204" pitchFamily="34" charset="0"/>
                <a:cs typeface="Calibri" panose="020F0502020204030204" pitchFamily="34" charset="0"/>
              </a:rPr>
              <a:t>In Id and Utilities column the unique counts were 1168 and 1 respectively, which means all the entries in Id column are unique and </a:t>
            </a:r>
            <a:r>
              <a:rPr lang="en-IN" sz="6000" dirty="0">
                <a:solidFill>
                  <a:srgbClr val="000000"/>
                </a:solidFill>
                <a:effectLst/>
                <a:latin typeface="Century" panose="02040604050505020304" pitchFamily="18" charset="0"/>
                <a:ea typeface="Calibri" panose="020F0502020204030204" pitchFamily="34" charset="0"/>
                <a:cs typeface="Calibri" panose="020F0502020204030204" pitchFamily="34" charset="0"/>
              </a:rPr>
              <a:t>ID is the identity number given for perticular asset and all the entries in Utilities column were same so these two column will not help us in model building. So I decided to drop those columns.</a:t>
            </a:r>
            <a:endParaRPr lang="en-IN" sz="6000" dirty="0">
              <a:effectLst/>
              <a:latin typeface="Century" panose="02040604050505020304" pitchFamily="18"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Wingdings" panose="05000000000000000000" pitchFamily="2" charset="2"/>
              <a:buChar char=""/>
            </a:pPr>
            <a:r>
              <a:rPr lang="en-IN" sz="6000" dirty="0">
                <a:solidFill>
                  <a:srgbClr val="000000"/>
                </a:solidFill>
                <a:effectLst/>
                <a:latin typeface="Century" panose="02040604050505020304" pitchFamily="18" charset="0"/>
                <a:ea typeface="Calibri" panose="020F0502020204030204" pitchFamily="34" charset="0"/>
                <a:cs typeface="Calibri" panose="020F0502020204030204" pitchFamily="34" charset="0"/>
              </a:rPr>
              <a:t>Next as a part of feature extraction I converted all the year columns to there respective age. Thinking that age will help us more than year.</a:t>
            </a:r>
          </a:p>
          <a:p>
            <a:pPr marL="342900" lvl="0" indent="-342900">
              <a:lnSpc>
                <a:spcPct val="107000"/>
              </a:lnSpc>
              <a:spcAft>
                <a:spcPts val="800"/>
              </a:spcAft>
              <a:buFont typeface="Wingdings" panose="05000000000000000000" pitchFamily="2" charset="2"/>
              <a:buChar char=""/>
            </a:pPr>
            <a:r>
              <a:rPr lang="en-IN" sz="6000" dirty="0">
                <a:solidFill>
                  <a:srgbClr val="000000"/>
                </a:solidFill>
                <a:effectLst/>
                <a:latin typeface="Century" panose="02040604050505020304" pitchFamily="18" charset="0"/>
                <a:ea typeface="Calibri" panose="020F0502020204030204" pitchFamily="34" charset="0"/>
              </a:rPr>
              <a:t>And all these steps were performed to both train and test datasets separately and simultaneously.</a:t>
            </a:r>
            <a:endParaRPr lang="en-IN" sz="6000" dirty="0">
              <a:latin typeface="Century" panose="02040604050505020304" pitchFamily="18" charset="0"/>
              <a:cs typeface="Calibri" panose="020F0502020204030204" pitchFamily="34" charset="0"/>
            </a:endParaRPr>
          </a:p>
          <a:p>
            <a:pPr>
              <a:buFont typeface="Wingdings" panose="05000000000000000000" pitchFamily="2" charset="2"/>
              <a:buChar char="ü"/>
            </a:pPr>
            <a:endParaRPr lang="en-IN" dirty="0"/>
          </a:p>
        </p:txBody>
      </p:sp>
    </p:spTree>
    <p:extLst>
      <p:ext uri="{BB962C8B-B14F-4D97-AF65-F5344CB8AC3E}">
        <p14:creationId xmlns:p14="http://schemas.microsoft.com/office/powerpoint/2010/main" val="21818044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PRESENTER_VERSION" val="6"/>
  <p:tag name="ARTICULATE_PROJECT_OPEN" val="0"/>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Currency Symbols">
      <a:dk1>
        <a:srgbClr val="303030"/>
      </a:dk1>
      <a:lt1>
        <a:sysClr val="window" lastClr="FFFFFF"/>
      </a:lt1>
      <a:dk2>
        <a:srgbClr val="000000"/>
      </a:dk2>
      <a:lt2>
        <a:srgbClr val="E8DEC9"/>
      </a:lt2>
      <a:accent1>
        <a:srgbClr val="F7C547"/>
      </a:accent1>
      <a:accent2>
        <a:srgbClr val="AB3C33"/>
      </a:accent2>
      <a:accent3>
        <a:srgbClr val="506084"/>
      </a:accent3>
      <a:accent4>
        <a:srgbClr val="599EA5"/>
      </a:accent4>
      <a:accent5>
        <a:srgbClr val="758F21"/>
      </a:accent5>
      <a:accent6>
        <a:srgbClr val="894A27"/>
      </a:accent6>
      <a:hlink>
        <a:srgbClr val="506084"/>
      </a:hlink>
      <a:folHlink>
        <a:srgbClr val="828282"/>
      </a:folHlink>
    </a:clrScheme>
    <a:fontScheme name="Currency Symbols">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Currency Symbols">
      <a:dk1>
        <a:srgbClr val="303030"/>
      </a:dk1>
      <a:lt1>
        <a:sysClr val="window" lastClr="FFFFFF"/>
      </a:lt1>
      <a:dk2>
        <a:srgbClr val="000000"/>
      </a:dk2>
      <a:lt2>
        <a:srgbClr val="E8DEC9"/>
      </a:lt2>
      <a:accent1>
        <a:srgbClr val="F7C547"/>
      </a:accent1>
      <a:accent2>
        <a:srgbClr val="AB3C33"/>
      </a:accent2>
      <a:accent3>
        <a:srgbClr val="506084"/>
      </a:accent3>
      <a:accent4>
        <a:srgbClr val="599EA5"/>
      </a:accent4>
      <a:accent5>
        <a:srgbClr val="758F21"/>
      </a:accent5>
      <a:accent6>
        <a:srgbClr val="894A27"/>
      </a:accent6>
      <a:hlink>
        <a:srgbClr val="506084"/>
      </a:hlink>
      <a:folHlink>
        <a:srgbClr val="828282"/>
      </a:folHlink>
    </a:clrScheme>
    <a:fontScheme name="Currency Symbols">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Ion</Template>
  <TotalTime>267</TotalTime>
  <Words>3103</Words>
  <Application>Microsoft Office PowerPoint</Application>
  <PresentationFormat>Custom</PresentationFormat>
  <Paragraphs>171</Paragraphs>
  <Slides>39</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39</vt:i4>
      </vt:variant>
    </vt:vector>
  </HeadingPairs>
  <TitlesOfParts>
    <vt:vector size="47" baseType="lpstr">
      <vt:lpstr>Arial</vt:lpstr>
      <vt:lpstr>Calibri</vt:lpstr>
      <vt:lpstr>Cambria</vt:lpstr>
      <vt:lpstr>Century</vt:lpstr>
      <vt:lpstr>Century Gothic</vt:lpstr>
      <vt:lpstr>Wingdings</vt:lpstr>
      <vt:lpstr>Wingdings 3</vt:lpstr>
      <vt:lpstr>Ion</vt:lpstr>
      <vt:lpstr>Project Presentation On  “Housing: Price Prediction”</vt:lpstr>
      <vt:lpstr>Agenda:</vt:lpstr>
      <vt:lpstr>Overview:</vt:lpstr>
      <vt:lpstr>Problem Statement:</vt:lpstr>
      <vt:lpstr>Problem Understanding:</vt:lpstr>
      <vt:lpstr>What is Housing Price Prediction?</vt:lpstr>
      <vt:lpstr>Importance of Housing Price Prediction.</vt:lpstr>
      <vt:lpstr>Exploratory Data Analysis:</vt:lpstr>
      <vt:lpstr>Exploratory Data Analysis:</vt:lpstr>
      <vt:lpstr>Visualization of numerical columns:</vt:lpstr>
      <vt:lpstr>Observations:</vt:lpstr>
      <vt:lpstr>Vizualization of numerical columns:</vt:lpstr>
      <vt:lpstr>Observations:</vt:lpstr>
      <vt:lpstr>Vizualization of numerical columns:</vt:lpstr>
      <vt:lpstr>Observations:</vt:lpstr>
      <vt:lpstr>Vizualization of numerical columns:</vt:lpstr>
      <vt:lpstr>Observations:</vt:lpstr>
      <vt:lpstr>Vizualization of categorical columns:</vt:lpstr>
      <vt:lpstr>Observations:</vt:lpstr>
      <vt:lpstr>Vizualization of Categorical columns:</vt:lpstr>
      <vt:lpstr>Observations:</vt:lpstr>
      <vt:lpstr>Vizualization of categorical columns:</vt:lpstr>
      <vt:lpstr>Observations:</vt:lpstr>
      <vt:lpstr>Vizualization of categorical columns:</vt:lpstr>
      <vt:lpstr>Observations:</vt:lpstr>
      <vt:lpstr>Vizualization of categorical columns:</vt:lpstr>
      <vt:lpstr>Analysis:</vt:lpstr>
      <vt:lpstr>Data Cleaning Steps:</vt:lpstr>
      <vt:lpstr>Model Building:</vt:lpstr>
      <vt:lpstr>i) RandomForestRegressor:</vt:lpstr>
      <vt:lpstr>ii) XGBRegressor:</vt:lpstr>
      <vt:lpstr>iii) ExtraTreesRegressor:</vt:lpstr>
      <vt:lpstr>iv) GradientBoostingRegressor:</vt:lpstr>
      <vt:lpstr>v) DecisionTreeRegressor:</vt:lpstr>
      <vt:lpstr>Hyper Parameter Tunning:</vt:lpstr>
      <vt:lpstr>Hyper Parameter Tunning:</vt:lpstr>
      <vt:lpstr>Saving the model and predictions using saved model:</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Presentation On  “Housing: Price Prediction”</dc:title>
  <dc:creator>Pooja gowda</dc:creator>
  <cp:lastModifiedBy>DGP Chouhan</cp:lastModifiedBy>
  <cp:revision>8</cp:revision>
  <dcterms:created xsi:type="dcterms:W3CDTF">2021-10-01T13:22:47Z</dcterms:created>
  <dcterms:modified xsi:type="dcterms:W3CDTF">2022-03-17T15:41:22Z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ies>
</file>